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7" r:id="rId2"/>
    <p:sldId id="275" r:id="rId3"/>
    <p:sldId id="262" r:id="rId4"/>
    <p:sldId id="266" r:id="rId5"/>
    <p:sldId id="261" r:id="rId6"/>
    <p:sldId id="267" r:id="rId7"/>
    <p:sldId id="256" r:id="rId8"/>
    <p:sldId id="268" r:id="rId9"/>
    <p:sldId id="257" r:id="rId10"/>
    <p:sldId id="269" r:id="rId11"/>
    <p:sldId id="258" r:id="rId12"/>
    <p:sldId id="270" r:id="rId13"/>
    <p:sldId id="263" r:id="rId14"/>
    <p:sldId id="271" r:id="rId15"/>
    <p:sldId id="259" r:id="rId16"/>
    <p:sldId id="272" r:id="rId17"/>
    <p:sldId id="260" r:id="rId18"/>
    <p:sldId id="273" r:id="rId19"/>
    <p:sldId id="264" r:id="rId20"/>
    <p:sldId id="274" r:id="rId21"/>
    <p:sldId id="276" r:id="rId22"/>
    <p:sldId id="278" r:id="rId23"/>
    <p:sldId id="279" r:id="rId24"/>
    <p:sldId id="28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1" d="100"/>
          <a:sy n="71" d="100"/>
        </p:scale>
        <p:origin x="6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garaparna@gmail.com" userId="c3a49c25aa8e4dbb" providerId="LiveId" clId="{01BF8F51-37E4-47DA-890F-3D8D607658E1}"/>
    <pc:docChg chg="undo custSel addSld delSld modSld sldOrd">
      <pc:chgData name="sengaraparna@gmail.com" userId="c3a49c25aa8e4dbb" providerId="LiveId" clId="{01BF8F51-37E4-47DA-890F-3D8D607658E1}" dt="2026-04-03T17:17:55.273" v="481"/>
      <pc:docMkLst>
        <pc:docMk/>
      </pc:docMkLst>
      <pc:sldChg chg="modSp mod">
        <pc:chgData name="sengaraparna@gmail.com" userId="c3a49c25aa8e4dbb" providerId="LiveId" clId="{01BF8F51-37E4-47DA-890F-3D8D607658E1}" dt="2026-04-02T07:48:39.619" v="84" actId="27636"/>
        <pc:sldMkLst>
          <pc:docMk/>
          <pc:sldMk cId="4224909637" sldId="256"/>
        </pc:sldMkLst>
        <pc:spChg chg="mod">
          <ac:chgData name="sengaraparna@gmail.com" userId="c3a49c25aa8e4dbb" providerId="LiveId" clId="{01BF8F51-37E4-47DA-890F-3D8D607658E1}" dt="2026-04-02T07:48:39.619" v="84" actId="27636"/>
          <ac:spMkLst>
            <pc:docMk/>
            <pc:sldMk cId="4224909637" sldId="256"/>
            <ac:spMk id="3" creationId="{400A1EA3-7989-465A-A72C-AC3E9F5F6701}"/>
          </ac:spMkLst>
        </pc:spChg>
      </pc:sldChg>
      <pc:sldChg chg="modSp mod">
        <pc:chgData name="sengaraparna@gmail.com" userId="c3a49c25aa8e4dbb" providerId="LiveId" clId="{01BF8F51-37E4-47DA-890F-3D8D607658E1}" dt="2026-04-03T16:24:07.943" v="205" actId="20577"/>
        <pc:sldMkLst>
          <pc:docMk/>
          <pc:sldMk cId="3001022426" sldId="257"/>
        </pc:sldMkLst>
        <pc:spChg chg="mod">
          <ac:chgData name="sengaraparna@gmail.com" userId="c3a49c25aa8e4dbb" providerId="LiveId" clId="{01BF8F51-37E4-47DA-890F-3D8D607658E1}" dt="2026-04-03T16:24:07.943" v="205" actId="20577"/>
          <ac:spMkLst>
            <pc:docMk/>
            <pc:sldMk cId="3001022426" sldId="257"/>
            <ac:spMk id="2" creationId="{85C34BC3-F310-4FD9-A6F8-69482234CCF7}"/>
          </ac:spMkLst>
        </pc:spChg>
      </pc:sldChg>
      <pc:sldChg chg="modSp mod">
        <pc:chgData name="sengaraparna@gmail.com" userId="c3a49c25aa8e4dbb" providerId="LiveId" clId="{01BF8F51-37E4-47DA-890F-3D8D607658E1}" dt="2026-04-03T16:33:38.135" v="241" actId="20577"/>
        <pc:sldMkLst>
          <pc:docMk/>
          <pc:sldMk cId="3002324859" sldId="259"/>
        </pc:sldMkLst>
        <pc:spChg chg="mod">
          <ac:chgData name="sengaraparna@gmail.com" userId="c3a49c25aa8e4dbb" providerId="LiveId" clId="{01BF8F51-37E4-47DA-890F-3D8D607658E1}" dt="2026-04-03T16:33:38.135" v="241" actId="20577"/>
          <ac:spMkLst>
            <pc:docMk/>
            <pc:sldMk cId="3002324859" sldId="259"/>
            <ac:spMk id="3" creationId="{6FD27F7A-9126-40D6-BA20-054C31218161}"/>
          </ac:spMkLst>
        </pc:spChg>
      </pc:sldChg>
      <pc:sldChg chg="modSp mod">
        <pc:chgData name="sengaraparna@gmail.com" userId="c3a49c25aa8e4dbb" providerId="LiveId" clId="{01BF8F51-37E4-47DA-890F-3D8D607658E1}" dt="2026-04-03T16:39:49.198" v="253" actId="27636"/>
        <pc:sldMkLst>
          <pc:docMk/>
          <pc:sldMk cId="2437092238" sldId="260"/>
        </pc:sldMkLst>
        <pc:spChg chg="mod">
          <ac:chgData name="sengaraparna@gmail.com" userId="c3a49c25aa8e4dbb" providerId="LiveId" clId="{01BF8F51-37E4-47DA-890F-3D8D607658E1}" dt="2026-04-03T16:39:49.198" v="253" actId="27636"/>
          <ac:spMkLst>
            <pc:docMk/>
            <pc:sldMk cId="2437092238" sldId="260"/>
            <ac:spMk id="3" creationId="{20F2F2F1-2DE8-4FFA-B37B-369EE2F65539}"/>
          </ac:spMkLst>
        </pc:spChg>
      </pc:sldChg>
      <pc:sldChg chg="modSp new mod ord">
        <pc:chgData name="sengaraparna@gmail.com" userId="c3a49c25aa8e4dbb" providerId="LiveId" clId="{01BF8F51-37E4-47DA-890F-3D8D607658E1}" dt="2026-04-02T07:40:07.514" v="54" actId="27636"/>
        <pc:sldMkLst>
          <pc:docMk/>
          <pc:sldMk cId="2330032960" sldId="262"/>
        </pc:sldMkLst>
        <pc:spChg chg="mod">
          <ac:chgData name="sengaraparna@gmail.com" userId="c3a49c25aa8e4dbb" providerId="LiveId" clId="{01BF8F51-37E4-47DA-890F-3D8D607658E1}" dt="2026-04-02T07:38:59.118" v="28" actId="20577"/>
          <ac:spMkLst>
            <pc:docMk/>
            <pc:sldMk cId="2330032960" sldId="262"/>
            <ac:spMk id="2" creationId="{05FA6C49-05CA-4B43-9C3E-C01A6457DFDD}"/>
          </ac:spMkLst>
        </pc:spChg>
        <pc:spChg chg="mod">
          <ac:chgData name="sengaraparna@gmail.com" userId="c3a49c25aa8e4dbb" providerId="LiveId" clId="{01BF8F51-37E4-47DA-890F-3D8D607658E1}" dt="2026-04-02T07:40:07.514" v="54" actId="27636"/>
          <ac:spMkLst>
            <pc:docMk/>
            <pc:sldMk cId="2330032960" sldId="262"/>
            <ac:spMk id="3" creationId="{767F2526-F07C-4137-8F2B-B28587BFA9F4}"/>
          </ac:spMkLst>
        </pc:spChg>
      </pc:sldChg>
      <pc:sldChg chg="modSp new mod">
        <pc:chgData name="sengaraparna@gmail.com" userId="c3a49c25aa8e4dbb" providerId="LiveId" clId="{01BF8F51-37E4-47DA-890F-3D8D607658E1}" dt="2026-04-03T16:29:43.773" v="226" actId="20577"/>
        <pc:sldMkLst>
          <pc:docMk/>
          <pc:sldMk cId="4022195260" sldId="263"/>
        </pc:sldMkLst>
        <pc:spChg chg="mod">
          <ac:chgData name="sengaraparna@gmail.com" userId="c3a49c25aa8e4dbb" providerId="LiveId" clId="{01BF8F51-37E4-47DA-890F-3D8D607658E1}" dt="2026-04-02T07:50:43.320" v="91" actId="27636"/>
          <ac:spMkLst>
            <pc:docMk/>
            <pc:sldMk cId="4022195260" sldId="263"/>
            <ac:spMk id="2" creationId="{002C15D2-C68B-46F4-80FF-A955E2FD1E84}"/>
          </ac:spMkLst>
        </pc:spChg>
        <pc:spChg chg="mod">
          <ac:chgData name="sengaraparna@gmail.com" userId="c3a49c25aa8e4dbb" providerId="LiveId" clId="{01BF8F51-37E4-47DA-890F-3D8D607658E1}" dt="2026-04-03T16:29:43.773" v="226" actId="20577"/>
          <ac:spMkLst>
            <pc:docMk/>
            <pc:sldMk cId="4022195260" sldId="263"/>
            <ac:spMk id="3" creationId="{30BD8E81-007F-403C-8F8A-B5333D9A406B}"/>
          </ac:spMkLst>
        </pc:spChg>
      </pc:sldChg>
      <pc:sldChg chg="modSp new mod">
        <pc:chgData name="sengaraparna@gmail.com" userId="c3a49c25aa8e4dbb" providerId="LiveId" clId="{01BF8F51-37E4-47DA-890F-3D8D607658E1}" dt="2026-04-03T16:40:46.352" v="264" actId="20577"/>
        <pc:sldMkLst>
          <pc:docMk/>
          <pc:sldMk cId="3038563039" sldId="264"/>
        </pc:sldMkLst>
        <pc:spChg chg="mod">
          <ac:chgData name="sengaraparna@gmail.com" userId="c3a49c25aa8e4dbb" providerId="LiveId" clId="{01BF8F51-37E4-47DA-890F-3D8D607658E1}" dt="2026-04-03T16:40:46.352" v="264" actId="20577"/>
          <ac:spMkLst>
            <pc:docMk/>
            <pc:sldMk cId="3038563039" sldId="264"/>
            <ac:spMk id="2" creationId="{05ED3E69-A371-4995-BCAC-37F9D62BAA85}"/>
          </ac:spMkLst>
        </pc:spChg>
        <pc:spChg chg="mod">
          <ac:chgData name="sengaraparna@gmail.com" userId="c3a49c25aa8e4dbb" providerId="LiveId" clId="{01BF8F51-37E4-47DA-890F-3D8D607658E1}" dt="2026-04-02T08:08:04.923" v="150" actId="20577"/>
          <ac:spMkLst>
            <pc:docMk/>
            <pc:sldMk cId="3038563039" sldId="264"/>
            <ac:spMk id="3" creationId="{2A950107-441E-4139-A002-BC815761C9E5}"/>
          </ac:spMkLst>
        </pc:spChg>
      </pc:sldChg>
      <pc:sldChg chg="addSp delSp modSp new del mod">
        <pc:chgData name="sengaraparna@gmail.com" userId="c3a49c25aa8e4dbb" providerId="LiveId" clId="{01BF8F51-37E4-47DA-890F-3D8D607658E1}" dt="2026-04-02T08:00:08.233" v="147" actId="680"/>
        <pc:sldMkLst>
          <pc:docMk/>
          <pc:sldMk cId="1005594149" sldId="265"/>
        </pc:sldMkLst>
        <pc:spChg chg="add del">
          <ac:chgData name="sengaraparna@gmail.com" userId="c3a49c25aa8e4dbb" providerId="LiveId" clId="{01BF8F51-37E4-47DA-890F-3D8D607658E1}" dt="2026-04-02T08:00:07.788" v="146"/>
          <ac:spMkLst>
            <pc:docMk/>
            <pc:sldMk cId="1005594149" sldId="265"/>
            <ac:spMk id="2" creationId="{6428838F-AEA4-4100-A1D5-B28ED05FE72A}"/>
          </ac:spMkLst>
        </pc:spChg>
        <pc:spChg chg="add del">
          <ac:chgData name="sengaraparna@gmail.com" userId="c3a49c25aa8e4dbb" providerId="LiveId" clId="{01BF8F51-37E4-47DA-890F-3D8D607658E1}" dt="2026-04-02T07:59:34.315" v="138"/>
          <ac:spMkLst>
            <pc:docMk/>
            <pc:sldMk cId="1005594149" sldId="265"/>
            <ac:spMk id="3" creationId="{A8C7EC46-D2B7-49DC-912B-CB6B0F2DDD5A}"/>
          </ac:spMkLst>
        </pc:spChg>
        <pc:spChg chg="add del mod">
          <ac:chgData name="sengaraparna@gmail.com" userId="c3a49c25aa8e4dbb" providerId="LiveId" clId="{01BF8F51-37E4-47DA-890F-3D8D607658E1}" dt="2026-04-02T07:59:34.315" v="138"/>
          <ac:spMkLst>
            <pc:docMk/>
            <pc:sldMk cId="1005594149" sldId="265"/>
            <ac:spMk id="4" creationId="{E8119492-DE66-4D7B-910C-69F54D147D0E}"/>
          </ac:spMkLst>
        </pc:spChg>
        <pc:spChg chg="add del mod">
          <ac:chgData name="sengaraparna@gmail.com" userId="c3a49c25aa8e4dbb" providerId="LiveId" clId="{01BF8F51-37E4-47DA-890F-3D8D607658E1}" dt="2026-04-02T08:00:07.788" v="146"/>
          <ac:spMkLst>
            <pc:docMk/>
            <pc:sldMk cId="1005594149" sldId="265"/>
            <ac:spMk id="5" creationId="{3ADEDDA4-20BC-4492-BE97-998C5E63F2D1}"/>
          </ac:spMkLst>
        </pc:spChg>
      </pc:sldChg>
      <pc:sldChg chg="addSp delSp modSp new del mod">
        <pc:chgData name="sengaraparna@gmail.com" userId="c3a49c25aa8e4dbb" providerId="LiveId" clId="{01BF8F51-37E4-47DA-890F-3D8D607658E1}" dt="2026-04-03T16:43:49.270" v="270" actId="47"/>
        <pc:sldMkLst>
          <pc:docMk/>
          <pc:sldMk cId="4265331766" sldId="265"/>
        </pc:sldMkLst>
        <pc:spChg chg="mod">
          <ac:chgData name="sengaraparna@gmail.com" userId="c3a49c25aa8e4dbb" providerId="LiveId" clId="{01BF8F51-37E4-47DA-890F-3D8D607658E1}" dt="2026-04-02T08:09:21.755" v="190"/>
          <ac:spMkLst>
            <pc:docMk/>
            <pc:sldMk cId="4265331766" sldId="265"/>
            <ac:spMk id="2" creationId="{0525EC11-D400-4B75-AB02-290069AF3329}"/>
          </ac:spMkLst>
        </pc:spChg>
        <pc:spChg chg="del">
          <ac:chgData name="sengaraparna@gmail.com" userId="c3a49c25aa8e4dbb" providerId="LiveId" clId="{01BF8F51-37E4-47DA-890F-3D8D607658E1}" dt="2026-04-02T08:08:10.677" v="152"/>
          <ac:spMkLst>
            <pc:docMk/>
            <pc:sldMk cId="4265331766" sldId="265"/>
            <ac:spMk id="3" creationId="{33915718-BF5A-4A51-A662-43AD4D164D12}"/>
          </ac:spMkLst>
        </pc:spChg>
        <pc:graphicFrameChg chg="add mod modGraphic">
          <ac:chgData name="sengaraparna@gmail.com" userId="c3a49c25aa8e4dbb" providerId="LiveId" clId="{01BF8F51-37E4-47DA-890F-3D8D607658E1}" dt="2026-04-03T16:42:43.236" v="269" actId="14734"/>
          <ac:graphicFrameMkLst>
            <pc:docMk/>
            <pc:sldMk cId="4265331766" sldId="265"/>
            <ac:graphicFrameMk id="4" creationId="{BB21C340-BB6E-4610-AA53-B699A6A4084D}"/>
          </ac:graphicFrameMkLst>
        </pc:graphicFrameChg>
      </pc:sldChg>
      <pc:sldChg chg="modSp new mod">
        <pc:chgData name="sengaraparna@gmail.com" userId="c3a49c25aa8e4dbb" providerId="LiveId" clId="{01BF8F51-37E4-47DA-890F-3D8D607658E1}" dt="2026-04-03T16:19:22.777" v="193"/>
        <pc:sldMkLst>
          <pc:docMk/>
          <pc:sldMk cId="902888159" sldId="266"/>
        </pc:sldMkLst>
        <pc:spChg chg="mod">
          <ac:chgData name="sengaraparna@gmail.com" userId="c3a49c25aa8e4dbb" providerId="LiveId" clId="{01BF8F51-37E4-47DA-890F-3D8D607658E1}" dt="2026-04-03T16:19:22.777" v="193"/>
          <ac:spMkLst>
            <pc:docMk/>
            <pc:sldMk cId="902888159" sldId="266"/>
            <ac:spMk id="2" creationId="{5468BDC8-A290-4EE6-B632-16F7F6D3D142}"/>
          </ac:spMkLst>
        </pc:spChg>
        <pc:spChg chg="mod">
          <ac:chgData name="sengaraparna@gmail.com" userId="c3a49c25aa8e4dbb" providerId="LiveId" clId="{01BF8F51-37E4-47DA-890F-3D8D607658E1}" dt="2026-04-03T16:18:42.758" v="192"/>
          <ac:spMkLst>
            <pc:docMk/>
            <pc:sldMk cId="902888159" sldId="266"/>
            <ac:spMk id="3" creationId="{A0F7B390-CCD6-42A2-A7E7-D73B743CA745}"/>
          </ac:spMkLst>
        </pc:spChg>
      </pc:sldChg>
      <pc:sldChg chg="addSp delSp modSp new mod">
        <pc:chgData name="sengaraparna@gmail.com" userId="c3a49c25aa8e4dbb" providerId="LiveId" clId="{01BF8F51-37E4-47DA-890F-3D8D607658E1}" dt="2026-04-03T16:20:57.258" v="196"/>
        <pc:sldMkLst>
          <pc:docMk/>
          <pc:sldMk cId="832206952" sldId="267"/>
        </pc:sldMkLst>
        <pc:spChg chg="del">
          <ac:chgData name="sengaraparna@gmail.com" userId="c3a49c25aa8e4dbb" providerId="LiveId" clId="{01BF8F51-37E4-47DA-890F-3D8D607658E1}" dt="2026-04-03T16:20:18.775" v="195"/>
          <ac:spMkLst>
            <pc:docMk/>
            <pc:sldMk cId="832206952" sldId="267"/>
            <ac:spMk id="2" creationId="{A3396141-62D1-46A2-8006-B44714CBDEDD}"/>
          </ac:spMkLst>
        </pc:spChg>
        <pc:spChg chg="mod">
          <ac:chgData name="sengaraparna@gmail.com" userId="c3a49c25aa8e4dbb" providerId="LiveId" clId="{01BF8F51-37E4-47DA-890F-3D8D607658E1}" dt="2026-04-03T16:20:57.258" v="196"/>
          <ac:spMkLst>
            <pc:docMk/>
            <pc:sldMk cId="832206952" sldId="267"/>
            <ac:spMk id="3" creationId="{42862F4D-C0EE-4DB0-B070-FC1210D910F7}"/>
          </ac:spMkLst>
        </pc:spChg>
        <pc:spChg chg="add mod">
          <ac:chgData name="sengaraparna@gmail.com" userId="c3a49c25aa8e4dbb" providerId="LiveId" clId="{01BF8F51-37E4-47DA-890F-3D8D607658E1}" dt="2026-04-03T16:20:18.775" v="195"/>
          <ac:spMkLst>
            <pc:docMk/>
            <pc:sldMk cId="832206952" sldId="267"/>
            <ac:spMk id="4" creationId="{7C6ED42E-D8E2-4323-B740-B7359D75326A}"/>
          </ac:spMkLst>
        </pc:spChg>
      </pc:sldChg>
      <pc:sldChg chg="addSp delSp modSp new mod">
        <pc:chgData name="sengaraparna@gmail.com" userId="c3a49c25aa8e4dbb" providerId="LiveId" clId="{01BF8F51-37E4-47DA-890F-3D8D607658E1}" dt="2026-04-03T16:23:03.584" v="201"/>
        <pc:sldMkLst>
          <pc:docMk/>
          <pc:sldMk cId="1224279460" sldId="268"/>
        </pc:sldMkLst>
        <pc:spChg chg="del">
          <ac:chgData name="sengaraparna@gmail.com" userId="c3a49c25aa8e4dbb" providerId="LiveId" clId="{01BF8F51-37E4-47DA-890F-3D8D607658E1}" dt="2026-04-03T16:22:19.824" v="198"/>
          <ac:spMkLst>
            <pc:docMk/>
            <pc:sldMk cId="1224279460" sldId="268"/>
            <ac:spMk id="2" creationId="{D9767EBA-49F4-4633-925E-8406E1D7DB48}"/>
          </ac:spMkLst>
        </pc:spChg>
        <pc:spChg chg="mod">
          <ac:chgData name="sengaraparna@gmail.com" userId="c3a49c25aa8e4dbb" providerId="LiveId" clId="{01BF8F51-37E4-47DA-890F-3D8D607658E1}" dt="2026-04-03T16:23:03.584" v="201"/>
          <ac:spMkLst>
            <pc:docMk/>
            <pc:sldMk cId="1224279460" sldId="268"/>
            <ac:spMk id="3" creationId="{6AC5A052-4A49-48C2-BDD1-1E7876213E92}"/>
          </ac:spMkLst>
        </pc:spChg>
        <pc:spChg chg="add mod">
          <ac:chgData name="sengaraparna@gmail.com" userId="c3a49c25aa8e4dbb" providerId="LiveId" clId="{01BF8F51-37E4-47DA-890F-3D8D607658E1}" dt="2026-04-03T16:22:28.438" v="200"/>
          <ac:spMkLst>
            <pc:docMk/>
            <pc:sldMk cId="1224279460" sldId="268"/>
            <ac:spMk id="4" creationId="{4F9823CA-2852-49FC-9FE6-FAA830E4663A}"/>
          </ac:spMkLst>
        </pc:spChg>
      </pc:sldChg>
      <pc:sldChg chg="modSp new mod">
        <pc:chgData name="sengaraparna@gmail.com" userId="c3a49c25aa8e4dbb" providerId="LiveId" clId="{01BF8F51-37E4-47DA-890F-3D8D607658E1}" dt="2026-04-03T16:25:22.216" v="208"/>
        <pc:sldMkLst>
          <pc:docMk/>
          <pc:sldMk cId="4257455898" sldId="269"/>
        </pc:sldMkLst>
        <pc:spChg chg="mod">
          <ac:chgData name="sengaraparna@gmail.com" userId="c3a49c25aa8e4dbb" providerId="LiveId" clId="{01BF8F51-37E4-47DA-890F-3D8D607658E1}" dt="2026-04-03T16:24:17.671" v="207"/>
          <ac:spMkLst>
            <pc:docMk/>
            <pc:sldMk cId="4257455898" sldId="269"/>
            <ac:spMk id="2" creationId="{02515712-42CA-4C62-A45E-414E206DEE59}"/>
          </ac:spMkLst>
        </pc:spChg>
        <pc:spChg chg="mod">
          <ac:chgData name="sengaraparna@gmail.com" userId="c3a49c25aa8e4dbb" providerId="LiveId" clId="{01BF8F51-37E4-47DA-890F-3D8D607658E1}" dt="2026-04-03T16:25:22.216" v="208"/>
          <ac:spMkLst>
            <pc:docMk/>
            <pc:sldMk cId="4257455898" sldId="269"/>
            <ac:spMk id="3" creationId="{1047CDAE-3515-4410-9F12-7671CF273259}"/>
          </ac:spMkLst>
        </pc:spChg>
      </pc:sldChg>
      <pc:sldChg chg="modSp new mod">
        <pc:chgData name="sengaraparna@gmail.com" userId="c3a49c25aa8e4dbb" providerId="LiveId" clId="{01BF8F51-37E4-47DA-890F-3D8D607658E1}" dt="2026-04-03T16:27:23.083" v="213" actId="20577"/>
        <pc:sldMkLst>
          <pc:docMk/>
          <pc:sldMk cId="1349384980" sldId="270"/>
        </pc:sldMkLst>
        <pc:spChg chg="mod">
          <ac:chgData name="sengaraparna@gmail.com" userId="c3a49c25aa8e4dbb" providerId="LiveId" clId="{01BF8F51-37E4-47DA-890F-3D8D607658E1}" dt="2026-04-03T16:26:28.714" v="210"/>
          <ac:spMkLst>
            <pc:docMk/>
            <pc:sldMk cId="1349384980" sldId="270"/>
            <ac:spMk id="2" creationId="{CD9439C7-7F30-4512-818E-B51B80B2AE4B}"/>
          </ac:spMkLst>
        </pc:spChg>
        <pc:spChg chg="mod">
          <ac:chgData name="sengaraparna@gmail.com" userId="c3a49c25aa8e4dbb" providerId="LiveId" clId="{01BF8F51-37E4-47DA-890F-3D8D607658E1}" dt="2026-04-03T16:27:23.083" v="213" actId="20577"/>
          <ac:spMkLst>
            <pc:docMk/>
            <pc:sldMk cId="1349384980" sldId="270"/>
            <ac:spMk id="3" creationId="{62E4D8C5-AB9B-4877-8353-252F3E63687A}"/>
          </ac:spMkLst>
        </pc:spChg>
      </pc:sldChg>
      <pc:sldChg chg="modSp new mod">
        <pc:chgData name="sengaraparna@gmail.com" userId="c3a49c25aa8e4dbb" providerId="LiveId" clId="{01BF8F51-37E4-47DA-890F-3D8D607658E1}" dt="2026-04-03T16:28:53.993" v="219" actId="27636"/>
        <pc:sldMkLst>
          <pc:docMk/>
          <pc:sldMk cId="4159888541" sldId="271"/>
        </pc:sldMkLst>
        <pc:spChg chg="mod">
          <ac:chgData name="sengaraparna@gmail.com" userId="c3a49c25aa8e4dbb" providerId="LiveId" clId="{01BF8F51-37E4-47DA-890F-3D8D607658E1}" dt="2026-04-03T16:27:56.119" v="215"/>
          <ac:spMkLst>
            <pc:docMk/>
            <pc:sldMk cId="4159888541" sldId="271"/>
            <ac:spMk id="2" creationId="{C5AB0D5A-CFF4-496B-90BF-97EC836934A7}"/>
          </ac:spMkLst>
        </pc:spChg>
        <pc:spChg chg="mod">
          <ac:chgData name="sengaraparna@gmail.com" userId="c3a49c25aa8e4dbb" providerId="LiveId" clId="{01BF8F51-37E4-47DA-890F-3D8D607658E1}" dt="2026-04-03T16:28:53.993" v="219" actId="27636"/>
          <ac:spMkLst>
            <pc:docMk/>
            <pc:sldMk cId="4159888541" sldId="271"/>
            <ac:spMk id="3" creationId="{CC6D2031-F9B8-4264-BD77-DF48550509BE}"/>
          </ac:spMkLst>
        </pc:spChg>
      </pc:sldChg>
      <pc:sldChg chg="addSp delSp modSp new mod">
        <pc:chgData name="sengaraparna@gmail.com" userId="c3a49c25aa8e4dbb" providerId="LiveId" clId="{01BF8F51-37E4-47DA-890F-3D8D607658E1}" dt="2026-04-03T16:31:42.496" v="232" actId="27636"/>
        <pc:sldMkLst>
          <pc:docMk/>
          <pc:sldMk cId="2719356036" sldId="272"/>
        </pc:sldMkLst>
        <pc:spChg chg="del">
          <ac:chgData name="sengaraparna@gmail.com" userId="c3a49c25aa8e4dbb" providerId="LiveId" clId="{01BF8F51-37E4-47DA-890F-3D8D607658E1}" dt="2026-04-03T16:30:26.236" v="228"/>
          <ac:spMkLst>
            <pc:docMk/>
            <pc:sldMk cId="2719356036" sldId="272"/>
            <ac:spMk id="2" creationId="{23AB7F9A-A50A-47CA-ABB4-523240E21F41}"/>
          </ac:spMkLst>
        </pc:spChg>
        <pc:spChg chg="mod">
          <ac:chgData name="sengaraparna@gmail.com" userId="c3a49c25aa8e4dbb" providerId="LiveId" clId="{01BF8F51-37E4-47DA-890F-3D8D607658E1}" dt="2026-04-03T16:31:42.496" v="232" actId="27636"/>
          <ac:spMkLst>
            <pc:docMk/>
            <pc:sldMk cId="2719356036" sldId="272"/>
            <ac:spMk id="3" creationId="{CA558C1B-B751-4FB2-B620-C176FD87952E}"/>
          </ac:spMkLst>
        </pc:spChg>
        <pc:spChg chg="add mod">
          <ac:chgData name="sengaraparna@gmail.com" userId="c3a49c25aa8e4dbb" providerId="LiveId" clId="{01BF8F51-37E4-47DA-890F-3D8D607658E1}" dt="2026-04-03T16:30:26.236" v="228"/>
          <ac:spMkLst>
            <pc:docMk/>
            <pc:sldMk cId="2719356036" sldId="272"/>
            <ac:spMk id="4" creationId="{1E2B1E72-C7E3-43B3-B8FE-E187DCBBAAD6}"/>
          </ac:spMkLst>
        </pc:spChg>
      </pc:sldChg>
      <pc:sldChg chg="modSp new mod">
        <pc:chgData name="sengaraparna@gmail.com" userId="c3a49c25aa8e4dbb" providerId="LiveId" clId="{01BF8F51-37E4-47DA-890F-3D8D607658E1}" dt="2026-04-03T16:38:53.924" v="248" actId="27636"/>
        <pc:sldMkLst>
          <pc:docMk/>
          <pc:sldMk cId="1005456584" sldId="273"/>
        </pc:sldMkLst>
        <pc:spChg chg="mod">
          <ac:chgData name="sengaraparna@gmail.com" userId="c3a49c25aa8e4dbb" providerId="LiveId" clId="{01BF8F51-37E4-47DA-890F-3D8D607658E1}" dt="2026-04-03T16:37:25.077" v="244" actId="20577"/>
          <ac:spMkLst>
            <pc:docMk/>
            <pc:sldMk cId="1005456584" sldId="273"/>
            <ac:spMk id="2" creationId="{210C6569-BAA0-4221-940E-FEC7372679B8}"/>
          </ac:spMkLst>
        </pc:spChg>
        <pc:spChg chg="mod">
          <ac:chgData name="sengaraparna@gmail.com" userId="c3a49c25aa8e4dbb" providerId="LiveId" clId="{01BF8F51-37E4-47DA-890F-3D8D607658E1}" dt="2026-04-03T16:38:53.924" v="248" actId="27636"/>
          <ac:spMkLst>
            <pc:docMk/>
            <pc:sldMk cId="1005456584" sldId="273"/>
            <ac:spMk id="3" creationId="{30C77064-008F-4B84-ABFB-F0875C3F9163}"/>
          </ac:spMkLst>
        </pc:spChg>
      </pc:sldChg>
      <pc:sldChg chg="modSp new mod">
        <pc:chgData name="sengaraparna@gmail.com" userId="c3a49c25aa8e4dbb" providerId="LiveId" clId="{01BF8F51-37E4-47DA-890F-3D8D607658E1}" dt="2026-04-03T16:44:36.608" v="289" actId="20577"/>
        <pc:sldMkLst>
          <pc:docMk/>
          <pc:sldMk cId="1042812671" sldId="274"/>
        </pc:sldMkLst>
        <pc:spChg chg="mod">
          <ac:chgData name="sengaraparna@gmail.com" userId="c3a49c25aa8e4dbb" providerId="LiveId" clId="{01BF8F51-37E4-47DA-890F-3D8D607658E1}" dt="2026-04-03T16:40:39.156" v="255"/>
          <ac:spMkLst>
            <pc:docMk/>
            <pc:sldMk cId="1042812671" sldId="274"/>
            <ac:spMk id="2" creationId="{04733CE5-D5E8-4120-8121-D3A29D031BC1}"/>
          </ac:spMkLst>
        </pc:spChg>
        <pc:spChg chg="mod">
          <ac:chgData name="sengaraparna@gmail.com" userId="c3a49c25aa8e4dbb" providerId="LiveId" clId="{01BF8F51-37E4-47DA-890F-3D8D607658E1}" dt="2026-04-03T16:44:36.608" v="289" actId="20577"/>
          <ac:spMkLst>
            <pc:docMk/>
            <pc:sldMk cId="1042812671" sldId="274"/>
            <ac:spMk id="3" creationId="{E0DE50C4-89C5-472B-9AFE-8150BA2A2C98}"/>
          </ac:spMkLst>
        </pc:spChg>
      </pc:sldChg>
      <pc:sldChg chg="addSp delSp modSp new mod ord">
        <pc:chgData name="sengaraparna@gmail.com" userId="c3a49c25aa8e4dbb" providerId="LiveId" clId="{01BF8F51-37E4-47DA-890F-3D8D607658E1}" dt="2026-04-03T16:54:20.980" v="308"/>
        <pc:sldMkLst>
          <pc:docMk/>
          <pc:sldMk cId="68795892" sldId="275"/>
        </pc:sldMkLst>
        <pc:spChg chg="mod">
          <ac:chgData name="sengaraparna@gmail.com" userId="c3a49c25aa8e4dbb" providerId="LiveId" clId="{01BF8F51-37E4-47DA-890F-3D8D607658E1}" dt="2026-04-03T16:54:11.777" v="304" actId="20577"/>
          <ac:spMkLst>
            <pc:docMk/>
            <pc:sldMk cId="68795892" sldId="275"/>
            <ac:spMk id="2" creationId="{F5E75682-F887-488D-B32E-752836C121B9}"/>
          </ac:spMkLst>
        </pc:spChg>
        <pc:spChg chg="del">
          <ac:chgData name="sengaraparna@gmail.com" userId="c3a49c25aa8e4dbb" providerId="LiveId" clId="{01BF8F51-37E4-47DA-890F-3D8D607658E1}" dt="2026-04-03T16:53:54.066" v="291" actId="931"/>
          <ac:spMkLst>
            <pc:docMk/>
            <pc:sldMk cId="68795892" sldId="275"/>
            <ac:spMk id="3" creationId="{9ADD8081-DC48-43D7-97EB-6C670C4A2715}"/>
          </ac:spMkLst>
        </pc:spChg>
        <pc:picChg chg="add mod">
          <ac:chgData name="sengaraparna@gmail.com" userId="c3a49c25aa8e4dbb" providerId="LiveId" clId="{01BF8F51-37E4-47DA-890F-3D8D607658E1}" dt="2026-04-03T16:54:01.064" v="293" actId="14100"/>
          <ac:picMkLst>
            <pc:docMk/>
            <pc:sldMk cId="68795892" sldId="275"/>
            <ac:picMk id="5" creationId="{95E4B85A-E624-420E-87D5-7709A0383082}"/>
          </ac:picMkLst>
        </pc:picChg>
      </pc:sldChg>
      <pc:sldChg chg="modSp new del mod">
        <pc:chgData name="sengaraparna@gmail.com" userId="c3a49c25aa8e4dbb" providerId="LiveId" clId="{01BF8F51-37E4-47DA-890F-3D8D607658E1}" dt="2026-04-03T16:43:52.607" v="271" actId="47"/>
        <pc:sldMkLst>
          <pc:docMk/>
          <pc:sldMk cId="3265774834" sldId="275"/>
        </pc:sldMkLst>
        <pc:spChg chg="mod">
          <ac:chgData name="sengaraparna@gmail.com" userId="c3a49c25aa8e4dbb" providerId="LiveId" clId="{01BF8F51-37E4-47DA-890F-3D8D607658E1}" dt="2026-04-03T16:42:29.993" v="268"/>
          <ac:spMkLst>
            <pc:docMk/>
            <pc:sldMk cId="3265774834" sldId="275"/>
            <ac:spMk id="2" creationId="{EF79139F-513B-49F3-954C-27A612FB5173}"/>
          </ac:spMkLst>
        </pc:spChg>
      </pc:sldChg>
      <pc:sldChg chg="addSp delSp modSp new mod">
        <pc:chgData name="sengaraparna@gmail.com" userId="c3a49c25aa8e4dbb" providerId="LiveId" clId="{01BF8F51-37E4-47DA-890F-3D8D607658E1}" dt="2026-04-03T17:17:55.273" v="481"/>
        <pc:sldMkLst>
          <pc:docMk/>
          <pc:sldMk cId="2158128009" sldId="276"/>
        </pc:sldMkLst>
        <pc:spChg chg="mod">
          <ac:chgData name="sengaraparna@gmail.com" userId="c3a49c25aa8e4dbb" providerId="LiveId" clId="{01BF8F51-37E4-47DA-890F-3D8D607658E1}" dt="2026-04-03T17:17:22.945" v="476" actId="27636"/>
          <ac:spMkLst>
            <pc:docMk/>
            <pc:sldMk cId="2158128009" sldId="276"/>
            <ac:spMk id="2" creationId="{E06E16E6-97A6-43FA-84A3-3A2EA0F87070}"/>
          </ac:spMkLst>
        </pc:spChg>
        <pc:spChg chg="del">
          <ac:chgData name="sengaraparna@gmail.com" userId="c3a49c25aa8e4dbb" providerId="LiveId" clId="{01BF8F51-37E4-47DA-890F-3D8D607658E1}" dt="2026-04-03T17:00:03.857" v="310" actId="12084"/>
          <ac:spMkLst>
            <pc:docMk/>
            <pc:sldMk cId="2158128009" sldId="276"/>
            <ac:spMk id="3" creationId="{D082910C-FA29-40A1-8086-E5E026E35D99}"/>
          </ac:spMkLst>
        </pc:spChg>
        <pc:graphicFrameChg chg="add mod">
          <ac:chgData name="sengaraparna@gmail.com" userId="c3a49c25aa8e4dbb" providerId="LiveId" clId="{01BF8F51-37E4-47DA-890F-3D8D607658E1}" dt="2026-04-03T17:17:55.273" v="481"/>
          <ac:graphicFrameMkLst>
            <pc:docMk/>
            <pc:sldMk cId="2158128009" sldId="276"/>
            <ac:graphicFrameMk id="4" creationId="{930C0421-5C09-4E19-999A-858BE61C74D3}"/>
          </ac:graphicFrameMkLst>
        </pc:graphicFrameChg>
        <pc:graphicFrameChg chg="add del modGraphic">
          <ac:chgData name="sengaraparna@gmail.com" userId="c3a49c25aa8e4dbb" providerId="LiveId" clId="{01BF8F51-37E4-47DA-890F-3D8D607658E1}" dt="2026-04-03T17:10:06.299" v="409" actId="1032"/>
          <ac:graphicFrameMkLst>
            <pc:docMk/>
            <pc:sldMk cId="2158128009" sldId="276"/>
            <ac:graphicFrameMk id="5" creationId="{28378FD1-4445-4DC5-A89D-E1FAD062DE93}"/>
          </ac:graphicFrameMkLst>
        </pc:graphicFrameChg>
      </pc:sldChg>
      <pc:sldChg chg="addSp delSp modSp new del mod">
        <pc:chgData name="sengaraparna@gmail.com" userId="c3a49c25aa8e4dbb" providerId="LiveId" clId="{01BF8F51-37E4-47DA-890F-3D8D607658E1}" dt="2026-04-03T17:14:12.057" v="412" actId="47"/>
        <pc:sldMkLst>
          <pc:docMk/>
          <pc:sldMk cId="2089139919" sldId="277"/>
        </pc:sldMkLst>
        <pc:spChg chg="del">
          <ac:chgData name="sengaraparna@gmail.com" userId="c3a49c25aa8e4dbb" providerId="LiveId" clId="{01BF8F51-37E4-47DA-890F-3D8D607658E1}" dt="2026-04-03T17:13:47.254" v="410" actId="1032"/>
          <ac:spMkLst>
            <pc:docMk/>
            <pc:sldMk cId="2089139919" sldId="277"/>
            <ac:spMk id="3" creationId="{FAE82DE6-0017-4165-8843-1F1F8E3E1464}"/>
          </ac:spMkLst>
        </pc:spChg>
        <pc:graphicFrameChg chg="add mod modGraphic">
          <ac:chgData name="sengaraparna@gmail.com" userId="c3a49c25aa8e4dbb" providerId="LiveId" clId="{01BF8F51-37E4-47DA-890F-3D8D607658E1}" dt="2026-04-03T17:13:53.918" v="411"/>
          <ac:graphicFrameMkLst>
            <pc:docMk/>
            <pc:sldMk cId="2089139919" sldId="277"/>
            <ac:graphicFrameMk id="4" creationId="{D6BDBD1A-D616-4AF6-853F-6A5F52BCB5A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2703A-4A75-4CFB-8C54-8EF1BBD93699}" type="doc">
      <dgm:prSet loTypeId="urn:diagrams.loki3.com/BracketList" loCatId="officeonline" qsTypeId="urn:microsoft.com/office/officeart/2005/8/quickstyle/simple1" qsCatId="simple" csTypeId="urn:microsoft.com/office/officeart/2005/8/colors/accent1_2" csCatId="accent1" phldr="1"/>
      <dgm:spPr/>
      <dgm:t>
        <a:bodyPr/>
        <a:lstStyle/>
        <a:p>
          <a:endParaRPr lang="en-US"/>
        </a:p>
      </dgm:t>
    </dgm:pt>
    <dgm:pt modelId="{9D9B7661-2C96-4989-B25C-63ACFC08CAF7}">
      <dgm:prSet phldrT="[Text]" custT="1"/>
      <dgm:spPr/>
      <dgm:t>
        <a:bodyPr/>
        <a:lstStyle/>
        <a:p>
          <a:r>
            <a:rPr lang="en-US" sz="2800" dirty="0">
              <a:latin typeface="Times New Roman" panose="02020603050405020304" pitchFamily="18" charset="0"/>
              <a:cs typeface="Times New Roman" panose="02020603050405020304" pitchFamily="18" charset="0"/>
            </a:rPr>
            <a:t>Communalism</a:t>
          </a:r>
        </a:p>
        <a:p>
          <a:r>
            <a:rPr lang="hi-IN" sz="2800" dirty="0"/>
            <a:t>साम्प्रदायिकता</a:t>
          </a:r>
          <a:endParaRPr lang="en-US" sz="2800" dirty="0"/>
        </a:p>
      </dgm:t>
    </dgm:pt>
    <dgm:pt modelId="{EE5D32F9-541F-43ED-8612-9E2D9BF087CA}" type="parTrans" cxnId="{957CE6DE-3066-4F92-A074-C6A678AFEEBD}">
      <dgm:prSet/>
      <dgm:spPr/>
      <dgm:t>
        <a:bodyPr/>
        <a:lstStyle/>
        <a:p>
          <a:endParaRPr lang="en-US"/>
        </a:p>
      </dgm:t>
    </dgm:pt>
    <dgm:pt modelId="{EF4B0671-7B9B-42DB-B8B2-2C3B2427D42A}" type="sibTrans" cxnId="{957CE6DE-3066-4F92-A074-C6A678AFEEBD}">
      <dgm:prSet/>
      <dgm:spPr/>
      <dgm:t>
        <a:bodyPr/>
        <a:lstStyle/>
        <a:p>
          <a:endParaRPr lang="en-US"/>
        </a:p>
      </dgm:t>
    </dgm:pt>
    <dgm:pt modelId="{A4F75478-7DF5-4BB1-9CD2-75D622751659}">
      <dgm:prSet phldrT="[Text]" custT="1"/>
      <dgm:spPr/>
      <dgm:t>
        <a:bodyPr/>
        <a:lstStyle/>
        <a:p>
          <a:r>
            <a:rPr lang="en-US" sz="2800" dirty="0"/>
            <a:t>Assimilationist </a:t>
          </a:r>
          <a:r>
            <a:rPr lang="hi-IN" sz="2800" dirty="0"/>
            <a:t>अस्मितावादी</a:t>
          </a:r>
          <a:endParaRPr lang="en-US" sz="2800" dirty="0"/>
        </a:p>
      </dgm:t>
    </dgm:pt>
    <dgm:pt modelId="{55481E7D-1030-49F8-9502-F6C535B146D9}" type="parTrans" cxnId="{AF6CCD1C-CFA0-4A48-B588-CF978235BA8F}">
      <dgm:prSet/>
      <dgm:spPr/>
      <dgm:t>
        <a:bodyPr/>
        <a:lstStyle/>
        <a:p>
          <a:endParaRPr lang="en-US"/>
        </a:p>
      </dgm:t>
    </dgm:pt>
    <dgm:pt modelId="{5F47F0FA-A3A4-4B9D-85E1-09735AB2B111}" type="sibTrans" cxnId="{AF6CCD1C-CFA0-4A48-B588-CF978235BA8F}">
      <dgm:prSet/>
      <dgm:spPr/>
      <dgm:t>
        <a:bodyPr/>
        <a:lstStyle/>
        <a:p>
          <a:endParaRPr lang="en-US"/>
        </a:p>
      </dgm:t>
    </dgm:pt>
    <dgm:pt modelId="{77D4D4CE-3637-4AC5-8C01-F5012FED40A2}">
      <dgm:prSet phldrT="[Text]" custT="1"/>
      <dgm:spPr/>
      <dgm:t>
        <a:bodyPr/>
        <a:lstStyle/>
        <a:p>
          <a:r>
            <a:rPr lang="en-US" sz="2800" dirty="0"/>
            <a:t>Welfarist  </a:t>
          </a:r>
          <a:r>
            <a:rPr lang="hi-IN" sz="2800" dirty="0"/>
            <a:t>कल्याणवादी</a:t>
          </a:r>
          <a:endParaRPr lang="en-US" sz="2800" dirty="0"/>
        </a:p>
      </dgm:t>
    </dgm:pt>
    <dgm:pt modelId="{C202B6C6-E932-4F54-9F55-05A5EDB68E8C}" type="parTrans" cxnId="{7940C6C6-85FC-4BF0-8134-7D84B3527AA9}">
      <dgm:prSet/>
      <dgm:spPr/>
      <dgm:t>
        <a:bodyPr/>
        <a:lstStyle/>
        <a:p>
          <a:endParaRPr lang="en-US"/>
        </a:p>
      </dgm:t>
    </dgm:pt>
    <dgm:pt modelId="{DE804206-8CC2-4EBC-8A16-6537DACBD406}" type="sibTrans" cxnId="{7940C6C6-85FC-4BF0-8134-7D84B3527AA9}">
      <dgm:prSet/>
      <dgm:spPr/>
      <dgm:t>
        <a:bodyPr/>
        <a:lstStyle/>
        <a:p>
          <a:endParaRPr lang="en-US"/>
        </a:p>
      </dgm:t>
    </dgm:pt>
    <dgm:pt modelId="{B0F5FE8C-E07E-48D4-9D0F-7011043BF03E}">
      <dgm:prSet phldrT="[Text]" custT="1"/>
      <dgm:spPr/>
      <dgm:t>
        <a:bodyPr/>
        <a:lstStyle/>
        <a:p>
          <a:r>
            <a:rPr lang="en-US" sz="2800" dirty="0" err="1"/>
            <a:t>Retreatist</a:t>
          </a:r>
          <a:r>
            <a:rPr lang="en-US" sz="2800" dirty="0"/>
            <a:t>  </a:t>
          </a:r>
          <a:r>
            <a:rPr lang="hi-IN" sz="2800" dirty="0"/>
            <a:t>रिट्रीटिस्ट</a:t>
          </a:r>
          <a:endParaRPr lang="en-US" sz="2800" dirty="0"/>
        </a:p>
      </dgm:t>
    </dgm:pt>
    <dgm:pt modelId="{94A77D2A-F8FB-4618-BEBA-104C27103F3F}" type="parTrans" cxnId="{4D7230A7-8138-4F67-8358-C31FFD3153AA}">
      <dgm:prSet/>
      <dgm:spPr/>
      <dgm:t>
        <a:bodyPr/>
        <a:lstStyle/>
        <a:p>
          <a:endParaRPr lang="en-US"/>
        </a:p>
      </dgm:t>
    </dgm:pt>
    <dgm:pt modelId="{BA94575C-68C1-4C0D-BD49-D60A3DFF07FC}" type="sibTrans" cxnId="{4D7230A7-8138-4F67-8358-C31FFD3153AA}">
      <dgm:prSet/>
      <dgm:spPr/>
      <dgm:t>
        <a:bodyPr/>
        <a:lstStyle/>
        <a:p>
          <a:endParaRPr lang="en-US"/>
        </a:p>
      </dgm:t>
    </dgm:pt>
    <dgm:pt modelId="{B7B097ED-58B4-4CA2-A5B6-D41304F6E658}">
      <dgm:prSet phldrT="[Text]" custT="1"/>
      <dgm:spPr/>
      <dgm:t>
        <a:bodyPr/>
        <a:lstStyle/>
        <a:p>
          <a:r>
            <a:rPr lang="en-US" sz="2800" dirty="0"/>
            <a:t>Retaliatory </a:t>
          </a:r>
          <a:r>
            <a:rPr lang="hi-IN" sz="2800" dirty="0"/>
            <a:t>प्रतिशोध</a:t>
          </a:r>
          <a:r>
            <a:rPr lang="en-US" sz="2800" dirty="0"/>
            <a:t> </a:t>
          </a:r>
        </a:p>
      </dgm:t>
    </dgm:pt>
    <dgm:pt modelId="{63627A0D-EAB2-4947-819E-374FD1CE23E4}" type="parTrans" cxnId="{B7F29D31-25E9-442E-8DBF-CE612ECE444B}">
      <dgm:prSet/>
      <dgm:spPr/>
      <dgm:t>
        <a:bodyPr/>
        <a:lstStyle/>
        <a:p>
          <a:endParaRPr lang="en-US"/>
        </a:p>
      </dgm:t>
    </dgm:pt>
    <dgm:pt modelId="{B7275A63-2A60-4D13-B4A7-10055B345C15}" type="sibTrans" cxnId="{B7F29D31-25E9-442E-8DBF-CE612ECE444B}">
      <dgm:prSet/>
      <dgm:spPr/>
      <dgm:t>
        <a:bodyPr/>
        <a:lstStyle/>
        <a:p>
          <a:endParaRPr lang="en-US"/>
        </a:p>
      </dgm:t>
    </dgm:pt>
    <dgm:pt modelId="{550B32B3-3525-4F25-95B1-7605E698EA71}">
      <dgm:prSet phldrT="[Text]" custT="1"/>
      <dgm:spPr/>
      <dgm:t>
        <a:bodyPr/>
        <a:lstStyle/>
        <a:p>
          <a:r>
            <a:rPr lang="en-US" sz="2800" dirty="0" err="1"/>
            <a:t>Seperatist</a:t>
          </a:r>
          <a:r>
            <a:rPr lang="en-US" sz="2800" dirty="0"/>
            <a:t> </a:t>
          </a:r>
          <a:r>
            <a:rPr lang="hi-IN" sz="2800" dirty="0"/>
            <a:t>पृथकतावादी</a:t>
          </a:r>
          <a:endParaRPr lang="en-US" sz="2800" dirty="0"/>
        </a:p>
      </dgm:t>
    </dgm:pt>
    <dgm:pt modelId="{480A300C-6260-475E-8F11-81661E92DC31}" type="parTrans" cxnId="{9D153D9C-A2CD-4BA1-A337-75B4DC76C8D9}">
      <dgm:prSet/>
      <dgm:spPr/>
      <dgm:t>
        <a:bodyPr/>
        <a:lstStyle/>
        <a:p>
          <a:endParaRPr lang="en-US"/>
        </a:p>
      </dgm:t>
    </dgm:pt>
    <dgm:pt modelId="{4FD8542F-FCBA-4695-AE88-9AE7D21609C8}" type="sibTrans" cxnId="{9D153D9C-A2CD-4BA1-A337-75B4DC76C8D9}">
      <dgm:prSet/>
      <dgm:spPr/>
      <dgm:t>
        <a:bodyPr/>
        <a:lstStyle/>
        <a:p>
          <a:endParaRPr lang="en-US"/>
        </a:p>
      </dgm:t>
    </dgm:pt>
    <dgm:pt modelId="{17A3C5AC-C8D2-421B-AFB1-27FC62ACE8CB}">
      <dgm:prSet phldrT="[Text]" custT="1"/>
      <dgm:spPr/>
      <dgm:t>
        <a:bodyPr/>
        <a:lstStyle/>
        <a:p>
          <a:r>
            <a:rPr lang="en-US" sz="2800" dirty="0"/>
            <a:t>Secessionist    </a:t>
          </a:r>
          <a:r>
            <a:rPr lang="hi-IN" sz="2800" dirty="0"/>
            <a:t>विच्छेदवादी</a:t>
          </a:r>
          <a:r>
            <a:rPr lang="en-US" sz="2300" dirty="0"/>
            <a:t>  </a:t>
          </a:r>
          <a:endParaRPr lang="en-US" sz="2800" dirty="0"/>
        </a:p>
      </dgm:t>
    </dgm:pt>
    <dgm:pt modelId="{CD1B2850-AF31-4D0B-BEBE-B0C9B7F52694}" type="parTrans" cxnId="{F4CCC079-DD55-4EE4-9433-5A0DAF53D08E}">
      <dgm:prSet/>
      <dgm:spPr/>
    </dgm:pt>
    <dgm:pt modelId="{74D0145A-BD70-4E2D-8CDE-88E19F3FC69C}" type="sibTrans" cxnId="{F4CCC079-DD55-4EE4-9433-5A0DAF53D08E}">
      <dgm:prSet/>
      <dgm:spPr/>
    </dgm:pt>
    <dgm:pt modelId="{6F627542-465B-4265-8F5B-FA2CB3B8C05A}" type="pres">
      <dgm:prSet presAssocID="{E522703A-4A75-4CFB-8C54-8EF1BBD93699}" presName="Name0" presStyleCnt="0">
        <dgm:presLayoutVars>
          <dgm:dir/>
          <dgm:animLvl val="lvl"/>
          <dgm:resizeHandles val="exact"/>
        </dgm:presLayoutVars>
      </dgm:prSet>
      <dgm:spPr/>
    </dgm:pt>
    <dgm:pt modelId="{466A522F-A8D5-4DE3-9918-D96F198ADE73}" type="pres">
      <dgm:prSet presAssocID="{9D9B7661-2C96-4989-B25C-63ACFC08CAF7}" presName="linNode" presStyleCnt="0"/>
      <dgm:spPr/>
    </dgm:pt>
    <dgm:pt modelId="{10B1937F-F89C-4B1A-9EB1-F1E5FB8D4B0F}" type="pres">
      <dgm:prSet presAssocID="{9D9B7661-2C96-4989-B25C-63ACFC08CAF7}" presName="parTx" presStyleLbl="revTx" presStyleIdx="0" presStyleCnt="1">
        <dgm:presLayoutVars>
          <dgm:chMax val="1"/>
          <dgm:bulletEnabled val="1"/>
        </dgm:presLayoutVars>
      </dgm:prSet>
      <dgm:spPr/>
    </dgm:pt>
    <dgm:pt modelId="{24A5623C-1BC5-4875-970E-062E50DAA2B5}" type="pres">
      <dgm:prSet presAssocID="{9D9B7661-2C96-4989-B25C-63ACFC08CAF7}" presName="bracket" presStyleLbl="parChTrans1D1" presStyleIdx="0" presStyleCnt="1"/>
      <dgm:spPr/>
    </dgm:pt>
    <dgm:pt modelId="{D911398E-8D25-46E3-A706-71DF7C2126F7}" type="pres">
      <dgm:prSet presAssocID="{9D9B7661-2C96-4989-B25C-63ACFC08CAF7}" presName="spH" presStyleCnt="0"/>
      <dgm:spPr/>
    </dgm:pt>
    <dgm:pt modelId="{61C5419B-7135-4685-BB9B-11A432EA5BCC}" type="pres">
      <dgm:prSet presAssocID="{9D9B7661-2C96-4989-B25C-63ACFC08CAF7}" presName="desTx" presStyleLbl="node1" presStyleIdx="0" presStyleCnt="1" custScaleY="173749" custLinFactNeighborX="-28149" custLinFactNeighborY="85">
        <dgm:presLayoutVars>
          <dgm:bulletEnabled val="1"/>
        </dgm:presLayoutVars>
      </dgm:prSet>
      <dgm:spPr/>
    </dgm:pt>
  </dgm:ptLst>
  <dgm:cxnLst>
    <dgm:cxn modelId="{AC857A1B-DCA6-4607-9639-2FB8E415B950}" type="presOf" srcId="{550B32B3-3525-4F25-95B1-7605E698EA71}" destId="{61C5419B-7135-4685-BB9B-11A432EA5BCC}" srcOrd="0" destOrd="4" presId="urn:diagrams.loki3.com/BracketList"/>
    <dgm:cxn modelId="{AF6CCD1C-CFA0-4A48-B588-CF978235BA8F}" srcId="{9D9B7661-2C96-4989-B25C-63ACFC08CAF7}" destId="{A4F75478-7DF5-4BB1-9CD2-75D622751659}" srcOrd="0" destOrd="0" parTransId="{55481E7D-1030-49F8-9502-F6C535B146D9}" sibTransId="{5F47F0FA-A3A4-4B9D-85E1-09735AB2B111}"/>
    <dgm:cxn modelId="{BB2AF124-8CB8-4B84-BDE0-A820A683036F}" type="presOf" srcId="{A4F75478-7DF5-4BB1-9CD2-75D622751659}" destId="{61C5419B-7135-4685-BB9B-11A432EA5BCC}" srcOrd="0" destOrd="0" presId="urn:diagrams.loki3.com/BracketList"/>
    <dgm:cxn modelId="{356FF22F-F5C7-4A70-89A9-4B6B36D58B1F}" type="presOf" srcId="{77D4D4CE-3637-4AC5-8C01-F5012FED40A2}" destId="{61C5419B-7135-4685-BB9B-11A432EA5BCC}" srcOrd="0" destOrd="1" presId="urn:diagrams.loki3.com/BracketList"/>
    <dgm:cxn modelId="{B7F29D31-25E9-442E-8DBF-CE612ECE444B}" srcId="{9D9B7661-2C96-4989-B25C-63ACFC08CAF7}" destId="{B7B097ED-58B4-4CA2-A5B6-D41304F6E658}" srcOrd="3" destOrd="0" parTransId="{63627A0D-EAB2-4947-819E-374FD1CE23E4}" sibTransId="{B7275A63-2A60-4D13-B4A7-10055B345C15}"/>
    <dgm:cxn modelId="{9BC28B64-4EBD-4A50-9052-4A18A6217A80}" type="presOf" srcId="{9D9B7661-2C96-4989-B25C-63ACFC08CAF7}" destId="{10B1937F-F89C-4B1A-9EB1-F1E5FB8D4B0F}" srcOrd="0" destOrd="0" presId="urn:diagrams.loki3.com/BracketList"/>
    <dgm:cxn modelId="{F4CCC079-DD55-4EE4-9433-5A0DAF53D08E}" srcId="{9D9B7661-2C96-4989-B25C-63ACFC08CAF7}" destId="{17A3C5AC-C8D2-421B-AFB1-27FC62ACE8CB}" srcOrd="5" destOrd="0" parTransId="{CD1B2850-AF31-4D0B-BEBE-B0C9B7F52694}" sibTransId="{74D0145A-BD70-4E2D-8CDE-88E19F3FC69C}"/>
    <dgm:cxn modelId="{4B637A8F-5422-4C5B-9EBC-B827C635E3C6}" type="presOf" srcId="{B7B097ED-58B4-4CA2-A5B6-D41304F6E658}" destId="{61C5419B-7135-4685-BB9B-11A432EA5BCC}" srcOrd="0" destOrd="3" presId="urn:diagrams.loki3.com/BracketList"/>
    <dgm:cxn modelId="{10040291-69E0-48F6-A4DB-056E4DF4949E}" type="presOf" srcId="{B0F5FE8C-E07E-48D4-9D0F-7011043BF03E}" destId="{61C5419B-7135-4685-BB9B-11A432EA5BCC}" srcOrd="0" destOrd="2" presId="urn:diagrams.loki3.com/BracketList"/>
    <dgm:cxn modelId="{C8F80A9B-F1A8-4416-A654-125BDAE062D2}" type="presOf" srcId="{17A3C5AC-C8D2-421B-AFB1-27FC62ACE8CB}" destId="{61C5419B-7135-4685-BB9B-11A432EA5BCC}" srcOrd="0" destOrd="5" presId="urn:diagrams.loki3.com/BracketList"/>
    <dgm:cxn modelId="{9D153D9C-A2CD-4BA1-A337-75B4DC76C8D9}" srcId="{9D9B7661-2C96-4989-B25C-63ACFC08CAF7}" destId="{550B32B3-3525-4F25-95B1-7605E698EA71}" srcOrd="4" destOrd="0" parTransId="{480A300C-6260-475E-8F11-81661E92DC31}" sibTransId="{4FD8542F-FCBA-4695-AE88-9AE7D21609C8}"/>
    <dgm:cxn modelId="{4D7230A7-8138-4F67-8358-C31FFD3153AA}" srcId="{9D9B7661-2C96-4989-B25C-63ACFC08CAF7}" destId="{B0F5FE8C-E07E-48D4-9D0F-7011043BF03E}" srcOrd="2" destOrd="0" parTransId="{94A77D2A-F8FB-4618-BEBA-104C27103F3F}" sibTransId="{BA94575C-68C1-4C0D-BD49-D60A3DFF07FC}"/>
    <dgm:cxn modelId="{504ED8C2-8C45-4C57-94F8-5F751F6087AE}" type="presOf" srcId="{E522703A-4A75-4CFB-8C54-8EF1BBD93699}" destId="{6F627542-465B-4265-8F5B-FA2CB3B8C05A}" srcOrd="0" destOrd="0" presId="urn:diagrams.loki3.com/BracketList"/>
    <dgm:cxn modelId="{7940C6C6-85FC-4BF0-8134-7D84B3527AA9}" srcId="{9D9B7661-2C96-4989-B25C-63ACFC08CAF7}" destId="{77D4D4CE-3637-4AC5-8C01-F5012FED40A2}" srcOrd="1" destOrd="0" parTransId="{C202B6C6-E932-4F54-9F55-05A5EDB68E8C}" sibTransId="{DE804206-8CC2-4EBC-8A16-6537DACBD406}"/>
    <dgm:cxn modelId="{957CE6DE-3066-4F92-A074-C6A678AFEEBD}" srcId="{E522703A-4A75-4CFB-8C54-8EF1BBD93699}" destId="{9D9B7661-2C96-4989-B25C-63ACFC08CAF7}" srcOrd="0" destOrd="0" parTransId="{EE5D32F9-541F-43ED-8612-9E2D9BF087CA}" sibTransId="{EF4B0671-7B9B-42DB-B8B2-2C3B2427D42A}"/>
    <dgm:cxn modelId="{A269660A-6295-41A0-99D1-1887C165A688}" type="presParOf" srcId="{6F627542-465B-4265-8F5B-FA2CB3B8C05A}" destId="{466A522F-A8D5-4DE3-9918-D96F198ADE73}" srcOrd="0" destOrd="0" presId="urn:diagrams.loki3.com/BracketList"/>
    <dgm:cxn modelId="{E1BE4806-3E0E-492D-BCB8-CBAA59893034}" type="presParOf" srcId="{466A522F-A8D5-4DE3-9918-D96F198ADE73}" destId="{10B1937F-F89C-4B1A-9EB1-F1E5FB8D4B0F}" srcOrd="0" destOrd="0" presId="urn:diagrams.loki3.com/BracketList"/>
    <dgm:cxn modelId="{FAD71AAB-5617-4E5C-A7A5-40C874DADCFA}" type="presParOf" srcId="{466A522F-A8D5-4DE3-9918-D96F198ADE73}" destId="{24A5623C-1BC5-4875-970E-062E50DAA2B5}" srcOrd="1" destOrd="0" presId="urn:diagrams.loki3.com/BracketList"/>
    <dgm:cxn modelId="{92644491-5B3E-4914-BCAC-2C6A3420F2DE}" type="presParOf" srcId="{466A522F-A8D5-4DE3-9918-D96F198ADE73}" destId="{D911398E-8D25-46E3-A706-71DF7C2126F7}" srcOrd="2" destOrd="0" presId="urn:diagrams.loki3.com/BracketList"/>
    <dgm:cxn modelId="{2CB2AD51-94B6-4D78-8B22-8D0FEB8A2F78}" type="presParOf" srcId="{466A522F-A8D5-4DE3-9918-D96F198ADE73}" destId="{61C5419B-7135-4685-BB9B-11A432EA5BCC}"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1937F-F89C-4B1A-9EB1-F1E5FB8D4B0F}">
      <dsp:nvSpPr>
        <dsp:cNvPr id="0" name=""/>
        <dsp:cNvSpPr/>
      </dsp:nvSpPr>
      <dsp:spPr>
        <a:xfrm>
          <a:off x="5370" y="2292058"/>
          <a:ext cx="2747238" cy="1211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Communalism</a:t>
          </a:r>
        </a:p>
        <a:p>
          <a:pPr marL="0" lvl="0" indent="0" algn="r" defTabSz="1244600">
            <a:lnSpc>
              <a:spcPct val="90000"/>
            </a:lnSpc>
            <a:spcBef>
              <a:spcPct val="0"/>
            </a:spcBef>
            <a:spcAft>
              <a:spcPct val="35000"/>
            </a:spcAft>
            <a:buNone/>
          </a:pPr>
          <a:r>
            <a:rPr lang="hi-IN" sz="2800" kern="1200" dirty="0"/>
            <a:t>साम्प्रदायिकता</a:t>
          </a:r>
          <a:endParaRPr lang="en-US" sz="2800" kern="1200" dirty="0"/>
        </a:p>
      </dsp:txBody>
      <dsp:txXfrm>
        <a:off x="5370" y="2292058"/>
        <a:ext cx="2747238" cy="1211565"/>
      </dsp:txXfrm>
    </dsp:sp>
    <dsp:sp modelId="{24A5623C-1BC5-4875-970E-062E50DAA2B5}">
      <dsp:nvSpPr>
        <dsp:cNvPr id="0" name=""/>
        <dsp:cNvSpPr/>
      </dsp:nvSpPr>
      <dsp:spPr>
        <a:xfrm>
          <a:off x="2752608" y="929046"/>
          <a:ext cx="549447" cy="3937588"/>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C5419B-7135-4685-BB9B-11A432EA5BCC}">
      <dsp:nvSpPr>
        <dsp:cNvPr id="0" name=""/>
        <dsp:cNvSpPr/>
      </dsp:nvSpPr>
      <dsp:spPr>
        <a:xfrm>
          <a:off x="3459970" y="5659"/>
          <a:ext cx="7472487" cy="57900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Assimilationist </a:t>
          </a:r>
          <a:r>
            <a:rPr lang="hi-IN" sz="2800" kern="1200" dirty="0"/>
            <a:t>अस्मितावादी</a:t>
          </a:r>
          <a:endParaRPr lang="en-US" sz="2800" kern="1200" dirty="0"/>
        </a:p>
        <a:p>
          <a:pPr marL="285750" lvl="1" indent="-285750" algn="l" defTabSz="1244600">
            <a:lnSpc>
              <a:spcPct val="90000"/>
            </a:lnSpc>
            <a:spcBef>
              <a:spcPct val="0"/>
            </a:spcBef>
            <a:spcAft>
              <a:spcPct val="15000"/>
            </a:spcAft>
            <a:buChar char="•"/>
          </a:pPr>
          <a:r>
            <a:rPr lang="en-US" sz="2800" kern="1200" dirty="0"/>
            <a:t>Welfarist  </a:t>
          </a:r>
          <a:r>
            <a:rPr lang="hi-IN" sz="2800" kern="1200" dirty="0"/>
            <a:t>कल्याणवादी</a:t>
          </a:r>
          <a:endParaRPr lang="en-US" sz="2800" kern="1200" dirty="0"/>
        </a:p>
        <a:p>
          <a:pPr marL="285750" lvl="1" indent="-285750" algn="l" defTabSz="1244600">
            <a:lnSpc>
              <a:spcPct val="90000"/>
            </a:lnSpc>
            <a:spcBef>
              <a:spcPct val="0"/>
            </a:spcBef>
            <a:spcAft>
              <a:spcPct val="15000"/>
            </a:spcAft>
            <a:buChar char="•"/>
          </a:pPr>
          <a:r>
            <a:rPr lang="en-US" sz="2800" kern="1200" dirty="0" err="1"/>
            <a:t>Retreatist</a:t>
          </a:r>
          <a:r>
            <a:rPr lang="en-US" sz="2800" kern="1200" dirty="0"/>
            <a:t>  </a:t>
          </a:r>
          <a:r>
            <a:rPr lang="hi-IN" sz="2800" kern="1200" dirty="0"/>
            <a:t>रिट्रीटिस्ट</a:t>
          </a:r>
          <a:endParaRPr lang="en-US" sz="2800" kern="1200" dirty="0"/>
        </a:p>
        <a:p>
          <a:pPr marL="285750" lvl="1" indent="-285750" algn="l" defTabSz="1244600">
            <a:lnSpc>
              <a:spcPct val="90000"/>
            </a:lnSpc>
            <a:spcBef>
              <a:spcPct val="0"/>
            </a:spcBef>
            <a:spcAft>
              <a:spcPct val="15000"/>
            </a:spcAft>
            <a:buChar char="•"/>
          </a:pPr>
          <a:r>
            <a:rPr lang="en-US" sz="2800" kern="1200" dirty="0"/>
            <a:t>Retaliatory </a:t>
          </a:r>
          <a:r>
            <a:rPr lang="hi-IN" sz="2800" kern="1200" dirty="0"/>
            <a:t>प्रतिशोध</a:t>
          </a:r>
          <a:r>
            <a:rPr lang="en-US" sz="2800" kern="1200" dirty="0"/>
            <a:t> </a:t>
          </a:r>
        </a:p>
        <a:p>
          <a:pPr marL="285750" lvl="1" indent="-285750" algn="l" defTabSz="1244600">
            <a:lnSpc>
              <a:spcPct val="90000"/>
            </a:lnSpc>
            <a:spcBef>
              <a:spcPct val="0"/>
            </a:spcBef>
            <a:spcAft>
              <a:spcPct val="15000"/>
            </a:spcAft>
            <a:buChar char="•"/>
          </a:pPr>
          <a:r>
            <a:rPr lang="en-US" sz="2800" kern="1200" dirty="0" err="1"/>
            <a:t>Seperatist</a:t>
          </a:r>
          <a:r>
            <a:rPr lang="en-US" sz="2800" kern="1200" dirty="0"/>
            <a:t> </a:t>
          </a:r>
          <a:r>
            <a:rPr lang="hi-IN" sz="2800" kern="1200" dirty="0"/>
            <a:t>पृथकतावादी</a:t>
          </a:r>
          <a:endParaRPr lang="en-US" sz="2800" kern="1200" dirty="0"/>
        </a:p>
        <a:p>
          <a:pPr marL="285750" lvl="1" indent="-285750" algn="l" defTabSz="1244600">
            <a:lnSpc>
              <a:spcPct val="90000"/>
            </a:lnSpc>
            <a:spcBef>
              <a:spcPct val="0"/>
            </a:spcBef>
            <a:spcAft>
              <a:spcPct val="15000"/>
            </a:spcAft>
            <a:buChar char="•"/>
          </a:pPr>
          <a:r>
            <a:rPr lang="en-US" sz="2800" kern="1200" dirty="0"/>
            <a:t>Secessionist    </a:t>
          </a:r>
          <a:r>
            <a:rPr lang="hi-IN" sz="2800" kern="1200" dirty="0"/>
            <a:t>विच्छेदवादी</a:t>
          </a:r>
          <a:r>
            <a:rPr lang="en-US" sz="2300" kern="1200" dirty="0"/>
            <a:t>  </a:t>
          </a:r>
          <a:endParaRPr lang="en-US" sz="2800" kern="1200" dirty="0"/>
        </a:p>
      </dsp:txBody>
      <dsp:txXfrm>
        <a:off x="3459970" y="5659"/>
        <a:ext cx="7472487" cy="5790022"/>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5/1/2026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srcRect/>
          <a:tile tx="0" ty="0" sx="100000" sy="100000" flip="none" algn="tl"/>
        </a:blip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5/1/2026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raparnasocionari@gmail.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84103A-18E9-46FB-B5E4-D48D467ABF6C}"/>
              </a:ext>
            </a:extLst>
          </p:cNvPr>
          <p:cNvSpPr txBox="1"/>
          <p:nvPr/>
        </p:nvSpPr>
        <p:spPr>
          <a:xfrm>
            <a:off x="1102659" y="416859"/>
            <a:ext cx="9601200" cy="5170646"/>
          </a:xfrm>
          <a:prstGeom prst="rect">
            <a:avLst/>
          </a:prstGeom>
          <a:noFill/>
        </p:spPr>
        <p:txBody>
          <a:bodyPr wrap="square">
            <a:spAutoFit/>
          </a:bodyPr>
          <a:lstStyle/>
          <a:p>
            <a:endParaRPr lang="en-US" sz="1800" dirty="0">
              <a:latin typeface="Times New Roman" pitchFamily="18" charset="0"/>
              <a:cs typeface="Times New Roman" pitchFamily="18" charset="0"/>
            </a:endParaRPr>
          </a:p>
          <a:p>
            <a:pPr algn="ctr"/>
            <a:r>
              <a:rPr lang="en-US" sz="2400" dirty="0">
                <a:latin typeface="Stencil" panose="040409050D0802020404" pitchFamily="82" charset="0"/>
                <a:cs typeface="Times New Roman" pitchFamily="18" charset="0"/>
              </a:rPr>
              <a:t>Course name-:    B.A</a:t>
            </a:r>
          </a:p>
          <a:p>
            <a:pPr algn="ctr"/>
            <a:r>
              <a:rPr lang="en-US" sz="2400" dirty="0">
                <a:latin typeface="Stencil" panose="040409050D0802020404" pitchFamily="82" charset="0"/>
                <a:cs typeface="Times New Roman" pitchFamily="18" charset="0"/>
              </a:rPr>
              <a:t>Course Year- :    Sem 6</a:t>
            </a:r>
          </a:p>
          <a:p>
            <a:pPr algn="ctr"/>
            <a:r>
              <a:rPr lang="en-US" sz="2400" dirty="0">
                <a:latin typeface="Stencil" panose="040409050D0802020404" pitchFamily="82" charset="0"/>
                <a:cs typeface="Times New Roman" pitchFamily="18" charset="0"/>
              </a:rPr>
              <a:t> Paper Title - : Pioneers of Indian Sociology –II</a:t>
            </a:r>
          </a:p>
          <a:p>
            <a:pPr algn="ctr"/>
            <a:endParaRPr lang="en-US" sz="2400" dirty="0">
              <a:latin typeface="Stencil" panose="040409050D0802020404" pitchFamily="82" charset="0"/>
              <a:cs typeface="Times New Roman" pitchFamily="18" charset="0"/>
            </a:endParaRPr>
          </a:p>
          <a:p>
            <a:pPr algn="ctr"/>
            <a:r>
              <a:rPr lang="en-US" sz="2400" dirty="0">
                <a:latin typeface="Stencil" panose="040409050D0802020404" pitchFamily="82" charset="0"/>
                <a:cs typeface="Times New Roman" pitchFamily="18" charset="0"/>
              </a:rPr>
              <a:t>Unit II</a:t>
            </a:r>
          </a:p>
          <a:p>
            <a:pPr algn="ctr"/>
            <a:r>
              <a:rPr lang="en-US" sz="2400" dirty="0">
                <a:latin typeface="Stencil" panose="040409050D0802020404" pitchFamily="82" charset="0"/>
                <a:cs typeface="Times New Roman" pitchFamily="18" charset="0"/>
              </a:rPr>
              <a:t>T K </a:t>
            </a:r>
            <a:r>
              <a:rPr lang="en-US" sz="2400" dirty="0" err="1">
                <a:latin typeface="Stencil" panose="040409050D0802020404" pitchFamily="82" charset="0"/>
                <a:cs typeface="Times New Roman" pitchFamily="18" charset="0"/>
              </a:rPr>
              <a:t>Oommen</a:t>
            </a:r>
            <a:endParaRPr lang="en-US" sz="2400" dirty="0">
              <a:latin typeface="Stencil" panose="040409050D0802020404" pitchFamily="82" charset="0"/>
              <a:cs typeface="Times New Roman" pitchFamily="18" charset="0"/>
            </a:endParaRPr>
          </a:p>
          <a:p>
            <a:endParaRPr lang="en-US" sz="2400" dirty="0">
              <a:latin typeface="Stencil" panose="040409050D0802020404" pitchFamily="82" charset="0"/>
              <a:cs typeface="Times New Roman" pitchFamily="18" charset="0"/>
            </a:endParaRPr>
          </a:p>
          <a:p>
            <a:endParaRPr lang="en-US" sz="2400" dirty="0">
              <a:latin typeface="Stencil" panose="040409050D0802020404" pitchFamily="82" charset="0"/>
              <a:cs typeface="Times New Roman" pitchFamily="18" charset="0"/>
            </a:endParaRPr>
          </a:p>
          <a:p>
            <a:r>
              <a:rPr lang="en-US" sz="2400" dirty="0">
                <a:latin typeface="Stencil" panose="040409050D0802020404" pitchFamily="82" charset="0"/>
                <a:cs typeface="Times New Roman" pitchFamily="18" charset="0"/>
              </a:rPr>
              <a:t>Name of Developer –Dr Aparna </a:t>
            </a:r>
            <a:r>
              <a:rPr lang="en-US" sz="2400" dirty="0" err="1">
                <a:latin typeface="Stencil" panose="040409050D0802020404" pitchFamily="82" charset="0"/>
                <a:cs typeface="Times New Roman" pitchFamily="18" charset="0"/>
              </a:rPr>
              <a:t>Sengar</a:t>
            </a:r>
            <a:endParaRPr lang="en-US" sz="2400" dirty="0">
              <a:latin typeface="Stencil" panose="040409050D0802020404" pitchFamily="82" charset="0"/>
              <a:cs typeface="Times New Roman" pitchFamily="18" charset="0"/>
            </a:endParaRPr>
          </a:p>
          <a:p>
            <a:r>
              <a:rPr lang="en-US" sz="2400" dirty="0">
                <a:latin typeface="Stencil" panose="040409050D0802020404" pitchFamily="82" charset="0"/>
                <a:cs typeface="Times New Roman" pitchFamily="18" charset="0"/>
              </a:rPr>
              <a:t>Contact number-    9415158143</a:t>
            </a:r>
          </a:p>
          <a:p>
            <a:r>
              <a:rPr lang="en-US" sz="2400" dirty="0">
                <a:latin typeface="Stencil" panose="040409050D0802020404" pitchFamily="82" charset="0"/>
                <a:cs typeface="Times New Roman" pitchFamily="18" charset="0"/>
              </a:rPr>
              <a:t>Email Id-   </a:t>
            </a:r>
            <a:r>
              <a:rPr lang="en-US" sz="2400" dirty="0">
                <a:latin typeface="Arial Narrow" panose="020B0606020202030204" pitchFamily="34" charset="0"/>
                <a:cs typeface="Times New Roman" pitchFamily="18" charset="0"/>
                <a:hlinkClick r:id="rId2"/>
              </a:rPr>
              <a:t>draparnasocionari@gmail.com</a:t>
            </a:r>
            <a:endParaRPr lang="en-US" sz="2400" dirty="0">
              <a:latin typeface="Arial Narrow" panose="020B0606020202030204" pitchFamily="34" charset="0"/>
              <a:cs typeface="Times New Roman" pitchFamily="18" charset="0"/>
            </a:endParaRPr>
          </a:p>
          <a:p>
            <a:r>
              <a:rPr lang="en-US" sz="2400" dirty="0">
                <a:latin typeface="Stencil" panose="040409050D0802020404" pitchFamily="82" charset="0"/>
                <a:cs typeface="Times New Roman" pitchFamily="18" charset="0"/>
              </a:rPr>
              <a:t>College Name- : NARI SHIKSHA NIKETAN PG  COLLEGE,LUCKNOW</a:t>
            </a:r>
          </a:p>
          <a:p>
            <a:r>
              <a:rPr lang="en-US" sz="2400" dirty="0">
                <a:latin typeface="Stencil" panose="040409050D0802020404" pitchFamily="82" charset="0"/>
                <a:cs typeface="Times New Roman" pitchFamily="18" charset="0"/>
              </a:rPr>
              <a:t>Name of University-  </a:t>
            </a:r>
            <a:r>
              <a:rPr lang="en-US" sz="2400">
                <a:latin typeface="Stencil" panose="040409050D0802020404" pitchFamily="82" charset="0"/>
                <a:cs typeface="Times New Roman" pitchFamily="18" charset="0"/>
              </a:rPr>
              <a:t>:  UNIVERSITY of LUCKNOW ,</a:t>
            </a:r>
            <a:r>
              <a:rPr lang="en-US" sz="2400" dirty="0">
                <a:latin typeface="Stencil" panose="040409050D0802020404" pitchFamily="82" charset="0"/>
                <a:cs typeface="Times New Roman" pitchFamily="18" charset="0"/>
              </a:rPr>
              <a:t>LUCKNOW</a:t>
            </a:r>
          </a:p>
        </p:txBody>
      </p:sp>
    </p:spTree>
    <p:extLst>
      <p:ext uri="{BB962C8B-B14F-4D97-AF65-F5344CB8AC3E}">
        <p14:creationId xmlns:p14="http://schemas.microsoft.com/office/powerpoint/2010/main" val="1619719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75682-F887-488D-B32E-752836C121B9}"/>
              </a:ext>
            </a:extLst>
          </p:cNvPr>
          <p:cNvSpPr>
            <a:spLocks noGrp="1"/>
          </p:cNvSpPr>
          <p:nvPr>
            <p:ph type="title"/>
          </p:nvPr>
        </p:nvSpPr>
        <p:spPr/>
        <p:txBody>
          <a:bodyPr>
            <a:normAutofit fontScale="90000"/>
          </a:bodyPr>
          <a:lstStyle/>
          <a:p>
            <a:r>
              <a:rPr lang="en-US" b="1" dirty="0" err="1"/>
              <a:t>Tharailath</a:t>
            </a:r>
            <a:r>
              <a:rPr lang="en-US" b="1" dirty="0"/>
              <a:t> Koshy </a:t>
            </a:r>
            <a:r>
              <a:rPr lang="en-US" b="1" dirty="0" err="1"/>
              <a:t>oommen</a:t>
            </a:r>
            <a:r>
              <a:rPr lang="en-US" b="1" dirty="0"/>
              <a:t> </a:t>
            </a:r>
            <a:br>
              <a:rPr lang="en-US" dirty="0"/>
            </a:br>
            <a:r>
              <a:rPr lang="en-US" sz="2200" dirty="0"/>
              <a:t>(16 oct 1937 - 26 </a:t>
            </a:r>
            <a:r>
              <a:rPr lang="en-US" sz="2200" dirty="0" err="1"/>
              <a:t>feb</a:t>
            </a:r>
            <a:r>
              <a:rPr lang="en-US" sz="2200" dirty="0"/>
              <a:t> 2026)</a:t>
            </a:r>
            <a:br>
              <a:rPr lang="en-US" sz="2200" dirty="0"/>
            </a:br>
            <a:br>
              <a:rPr lang="en-US" dirty="0"/>
            </a:br>
            <a:endParaRPr lang="en-US" dirty="0"/>
          </a:p>
        </p:txBody>
      </p:sp>
      <p:pic>
        <p:nvPicPr>
          <p:cNvPr id="5" name="Content Placeholder 4">
            <a:extLst>
              <a:ext uri="{FF2B5EF4-FFF2-40B4-BE49-F238E27FC236}">
                <a16:creationId xmlns:a16="http://schemas.microsoft.com/office/drawing/2014/main" id="{95E4B85A-E624-420E-87D5-7709A0383082}"/>
              </a:ext>
            </a:extLst>
          </p:cNvPr>
          <p:cNvPicPr>
            <a:picLocks noGrp="1" noChangeAspect="1"/>
          </p:cNvPicPr>
          <p:nvPr>
            <p:ph sz="quarter" idx="13"/>
          </p:nvPr>
        </p:nvPicPr>
        <p:blipFill>
          <a:blip r:embed="rId2"/>
          <a:stretch>
            <a:fillRect/>
          </a:stretch>
        </p:blipFill>
        <p:spPr>
          <a:xfrm>
            <a:off x="4061011" y="1546411"/>
            <a:ext cx="3232364" cy="3765177"/>
          </a:xfrm>
        </p:spPr>
      </p:pic>
      <p:sp>
        <p:nvSpPr>
          <p:cNvPr id="6" name="TextBox 5">
            <a:extLst>
              <a:ext uri="{FF2B5EF4-FFF2-40B4-BE49-F238E27FC236}">
                <a16:creationId xmlns:a16="http://schemas.microsoft.com/office/drawing/2014/main" id="{B41655F8-4738-4A48-A423-1E08F11321F4}"/>
              </a:ext>
            </a:extLst>
          </p:cNvPr>
          <p:cNvSpPr txBox="1"/>
          <p:nvPr/>
        </p:nvSpPr>
        <p:spPr>
          <a:xfrm>
            <a:off x="4061011" y="5489993"/>
            <a:ext cx="3065929" cy="584775"/>
          </a:xfrm>
          <a:prstGeom prst="rect">
            <a:avLst/>
          </a:prstGeom>
          <a:noFill/>
        </p:spPr>
        <p:txBody>
          <a:bodyPr wrap="square">
            <a:spAutoFit/>
          </a:bodyPr>
          <a:lstStyle/>
          <a:p>
            <a:r>
              <a:rPr lang="en-US" sz="3200" b="1" dirty="0"/>
              <a:t>(T. K. OOMMEN)</a:t>
            </a:r>
            <a:endParaRPr lang="en-US" dirty="0"/>
          </a:p>
        </p:txBody>
      </p:sp>
    </p:spTree>
    <p:extLst>
      <p:ext uri="{BB962C8B-B14F-4D97-AF65-F5344CB8AC3E}">
        <p14:creationId xmlns:p14="http://schemas.microsoft.com/office/powerpoint/2010/main" val="68795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A6C49-05CA-4B43-9C3E-C01A6457DFDD}"/>
              </a:ext>
            </a:extLst>
          </p:cNvPr>
          <p:cNvSpPr>
            <a:spLocks noGrp="1"/>
          </p:cNvSpPr>
          <p:nvPr>
            <p:ph type="title"/>
          </p:nvPr>
        </p:nvSpPr>
        <p:spPr/>
        <p:txBody>
          <a:bodyPr>
            <a:normAutofit/>
          </a:bodyPr>
          <a:lstStyle/>
          <a:p>
            <a:r>
              <a:rPr lang="en-US" b="1" i="0" dirty="0">
                <a:solidFill>
                  <a:srgbClr val="1F1F1F"/>
                </a:solidFill>
                <a:effectLst/>
                <a:latin typeface="Google Sans Flex"/>
              </a:rPr>
              <a:t>Introduction to t k </a:t>
            </a:r>
            <a:r>
              <a:rPr lang="en-US" b="1" i="0" dirty="0" err="1">
                <a:solidFill>
                  <a:srgbClr val="1F1F1F"/>
                </a:solidFill>
                <a:effectLst/>
                <a:latin typeface="Google Sans Flex"/>
              </a:rPr>
              <a:t>Oommen</a:t>
            </a:r>
            <a:br>
              <a:rPr lang="en-US" b="1" i="0" dirty="0">
                <a:solidFill>
                  <a:srgbClr val="1F1F1F"/>
                </a:solidFill>
                <a:effectLst/>
                <a:latin typeface="Google Sans Flex"/>
              </a:rPr>
            </a:br>
            <a:br>
              <a:rPr lang="en-US" b="0"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767F2526-F07C-4137-8F2B-B28587BFA9F4}"/>
              </a:ext>
            </a:extLst>
          </p:cNvPr>
          <p:cNvSpPr>
            <a:spLocks noGrp="1"/>
          </p:cNvSpPr>
          <p:nvPr>
            <p:ph sz="quarter" idx="13"/>
          </p:nvPr>
        </p:nvSpPr>
        <p:spPr>
          <a:xfrm>
            <a:off x="725515" y="1416605"/>
            <a:ext cx="10363826" cy="4154732"/>
          </a:xfrm>
        </p:spPr>
        <p:txBody>
          <a:bodyPr>
            <a:noAutofit/>
          </a:bodyPr>
          <a:lstStyle/>
          <a:p>
            <a:pPr marL="0" indent="0">
              <a:buNone/>
            </a:pPr>
            <a:r>
              <a:rPr lang="en-US" b="1" i="0" dirty="0">
                <a:solidFill>
                  <a:srgbClr val="1F1F1F"/>
                </a:solidFill>
                <a:effectLst/>
                <a:latin typeface="Times New Roman" panose="02020603050405020304" pitchFamily="18" charset="0"/>
                <a:cs typeface="Times New Roman" panose="02020603050405020304" pitchFamily="18" charset="0"/>
              </a:rPr>
              <a:t>Background:</a:t>
            </a:r>
            <a:r>
              <a:rPr lang="en-US" b="0" i="0" dirty="0">
                <a:solidFill>
                  <a:srgbClr val="1F1F1F"/>
                </a:solidFill>
                <a:effectLst/>
                <a:latin typeface="Times New Roman" panose="02020603050405020304" pitchFamily="18" charset="0"/>
                <a:cs typeface="Times New Roman" panose="02020603050405020304" pitchFamily="18" charset="0"/>
              </a:rPr>
              <a:t> </a:t>
            </a:r>
          </a:p>
          <a:p>
            <a:r>
              <a:rPr lang="en-US" b="0" i="0" dirty="0">
                <a:solidFill>
                  <a:srgbClr val="1F1F1F"/>
                </a:solidFill>
                <a:effectLst/>
                <a:latin typeface="Times New Roman" panose="02020603050405020304" pitchFamily="18" charset="0"/>
                <a:cs typeface="Times New Roman" panose="02020603050405020304" pitchFamily="18" charset="0"/>
              </a:rPr>
              <a:t>Indian sociologist and professor emeritus of JNU ( Centre for the study of social system (</a:t>
            </a:r>
            <a:r>
              <a:rPr lang="en-US" b="0" i="0" dirty="0" err="1">
                <a:solidFill>
                  <a:srgbClr val="1F1F1F"/>
                </a:solidFill>
                <a:effectLst/>
                <a:latin typeface="Times New Roman" panose="02020603050405020304" pitchFamily="18" charset="0"/>
                <a:cs typeface="Times New Roman" panose="02020603050405020304" pitchFamily="18" charset="0"/>
              </a:rPr>
              <a:t>csss</a:t>
            </a:r>
            <a:r>
              <a:rPr lang="en-US" b="0" i="0" dirty="0">
                <a:solidFill>
                  <a:srgbClr val="1F1F1F"/>
                </a:solidFill>
                <a:effectLst/>
                <a:latin typeface="Times New Roman" panose="02020603050405020304" pitchFamily="18" charset="0"/>
                <a:cs typeface="Times New Roman" panose="02020603050405020304" pitchFamily="18" charset="0"/>
              </a:rPr>
              <a:t>)).</a:t>
            </a:r>
          </a:p>
          <a:p>
            <a:r>
              <a:rPr lang="en-US" b="1" i="0" dirty="0">
                <a:solidFill>
                  <a:srgbClr val="1F1F1F"/>
                </a:solidFill>
                <a:effectLst/>
                <a:latin typeface="Times New Roman" panose="02020603050405020304" pitchFamily="18" charset="0"/>
                <a:cs typeface="Times New Roman" panose="02020603050405020304" pitchFamily="18" charset="0"/>
              </a:rPr>
              <a:t>Place of birth:</a:t>
            </a:r>
            <a:r>
              <a:rPr lang="en-US" b="0" i="0" dirty="0">
                <a:solidFill>
                  <a:srgbClr val="1F1F1F"/>
                </a:solidFill>
                <a:effectLst/>
                <a:latin typeface="Times New Roman" panose="02020603050405020304" pitchFamily="18" charset="0"/>
                <a:cs typeface="Times New Roman" panose="02020603050405020304" pitchFamily="18" charset="0"/>
              </a:rPr>
              <a:t> Kerala.(Dob 16 0ct 1937)</a:t>
            </a:r>
          </a:p>
          <a:p>
            <a:pPr marL="0" indent="0">
              <a:buNone/>
            </a:pPr>
            <a:endParaRPr lang="en-US" b="1" dirty="0">
              <a:solidFill>
                <a:srgbClr val="1F1F1F"/>
              </a:solidFill>
              <a:latin typeface="Times New Roman" panose="02020603050405020304" pitchFamily="18" charset="0"/>
              <a:cs typeface="Times New Roman" panose="02020603050405020304" pitchFamily="18" charset="0"/>
            </a:endParaRPr>
          </a:p>
          <a:p>
            <a:pPr marL="0" indent="0">
              <a:buNone/>
            </a:pPr>
            <a:r>
              <a:rPr lang="en-US" b="1" i="0" dirty="0">
                <a:solidFill>
                  <a:srgbClr val="1F1F1F"/>
                </a:solidFill>
                <a:effectLst/>
                <a:latin typeface="Times New Roman" panose="02020603050405020304" pitchFamily="18" charset="0"/>
                <a:cs typeface="Times New Roman" panose="02020603050405020304" pitchFamily="18" charset="0"/>
              </a:rPr>
              <a:t>Honors:</a:t>
            </a:r>
            <a:r>
              <a:rPr lang="en-US" b="0" i="0" dirty="0">
                <a:solidFill>
                  <a:srgbClr val="1F1F1F"/>
                </a:solidFill>
                <a:effectLst/>
                <a:latin typeface="Times New Roman" panose="02020603050405020304" pitchFamily="18" charset="0"/>
                <a:cs typeface="Times New Roman" panose="02020603050405020304" pitchFamily="18" charset="0"/>
              </a:rPr>
              <a:t> </a:t>
            </a:r>
          </a:p>
          <a:p>
            <a:r>
              <a:rPr lang="en-US" b="1" i="0" dirty="0">
                <a:solidFill>
                  <a:srgbClr val="1F1F1F"/>
                </a:solidFill>
                <a:effectLst/>
                <a:latin typeface="Times New Roman" panose="02020603050405020304" pitchFamily="18" charset="0"/>
                <a:cs typeface="Times New Roman" panose="02020603050405020304" pitchFamily="18" charset="0"/>
              </a:rPr>
              <a:t>Padma Bhushan</a:t>
            </a:r>
            <a:r>
              <a:rPr lang="en-US" b="0" i="0" dirty="0">
                <a:solidFill>
                  <a:srgbClr val="1F1F1F"/>
                </a:solidFill>
                <a:effectLst/>
                <a:latin typeface="Times New Roman" panose="02020603050405020304" pitchFamily="18" charset="0"/>
                <a:cs typeface="Times New Roman" panose="02020603050405020304" pitchFamily="18" charset="0"/>
              </a:rPr>
              <a:t> awarded in 2008 for his contribution to education and sociology.</a:t>
            </a:r>
            <a:br>
              <a:rPr lang="en-US" b="0" i="0" dirty="0">
                <a:solidFill>
                  <a:srgbClr val="1F1F1F"/>
                </a:solidFill>
                <a:effectLst/>
                <a:latin typeface="Times New Roman" panose="02020603050405020304" pitchFamily="18" charset="0"/>
                <a:cs typeface="Times New Roman" panose="02020603050405020304" pitchFamily="18" charset="0"/>
              </a:rPr>
            </a:br>
            <a:endParaRPr lang="en-US" b="0" i="0" dirty="0">
              <a:solidFill>
                <a:srgbClr val="1F1F1F"/>
              </a:solidFill>
              <a:effectLst/>
              <a:latin typeface="Times New Roman" panose="02020603050405020304" pitchFamily="18" charset="0"/>
              <a:cs typeface="Times New Roman" panose="02020603050405020304" pitchFamily="18" charset="0"/>
            </a:endParaRPr>
          </a:p>
          <a:p>
            <a:pPr marL="0" indent="0">
              <a:buNone/>
            </a:pPr>
            <a:r>
              <a:rPr lang="en-US" b="1" i="0" dirty="0">
                <a:solidFill>
                  <a:srgbClr val="1F1F1F"/>
                </a:solidFill>
                <a:effectLst/>
                <a:latin typeface="Times New Roman" panose="02020603050405020304" pitchFamily="18" charset="0"/>
                <a:cs typeface="Times New Roman" panose="02020603050405020304" pitchFamily="18" charset="0"/>
              </a:rPr>
              <a:t>Leadership:</a:t>
            </a:r>
          </a:p>
          <a:p>
            <a:r>
              <a:rPr lang="en-US" b="0" i="0" dirty="0">
                <a:solidFill>
                  <a:srgbClr val="1F1F1F"/>
                </a:solidFill>
                <a:effectLst/>
                <a:latin typeface="Times New Roman" panose="02020603050405020304" pitchFamily="18" charset="0"/>
                <a:cs typeface="Times New Roman" panose="02020603050405020304" pitchFamily="18" charset="0"/>
              </a:rPr>
              <a:t> </a:t>
            </a:r>
            <a:r>
              <a:rPr lang="en-US" dirty="0">
                <a:solidFill>
                  <a:srgbClr val="1F1F1F"/>
                </a:solidFill>
                <a:latin typeface="Times New Roman" panose="02020603050405020304" pitchFamily="18" charset="0"/>
                <a:cs typeface="Times New Roman" panose="02020603050405020304" pitchFamily="18" charset="0"/>
              </a:rPr>
              <a:t>12</a:t>
            </a:r>
            <a:r>
              <a:rPr lang="en-US" baseline="30000" dirty="0">
                <a:solidFill>
                  <a:srgbClr val="1F1F1F"/>
                </a:solidFill>
                <a:latin typeface="Times New Roman" panose="02020603050405020304" pitchFamily="18" charset="0"/>
                <a:cs typeface="Times New Roman" panose="02020603050405020304" pitchFamily="18" charset="0"/>
              </a:rPr>
              <a:t>th </a:t>
            </a:r>
            <a:r>
              <a:rPr lang="en-US" dirty="0">
                <a:solidFill>
                  <a:srgbClr val="1F1F1F"/>
                </a:solidFill>
                <a:latin typeface="Times New Roman" panose="02020603050405020304" pitchFamily="18" charset="0"/>
                <a:cs typeface="Times New Roman" panose="02020603050405020304" pitchFamily="18" charset="0"/>
              </a:rPr>
              <a:t> and only Indian sociologist </a:t>
            </a:r>
            <a:r>
              <a:rPr lang="en-US" b="0" i="0" dirty="0">
                <a:solidFill>
                  <a:srgbClr val="1F1F1F"/>
                </a:solidFill>
                <a:effectLst/>
                <a:latin typeface="Times New Roman" panose="02020603050405020304" pitchFamily="18" charset="0"/>
                <a:cs typeface="Times New Roman" panose="02020603050405020304" pitchFamily="18" charset="0"/>
              </a:rPr>
              <a:t>President of the International Sociological Association (ISA).</a:t>
            </a:r>
            <a:r>
              <a:rPr lang="en-US" dirty="0">
                <a:solidFill>
                  <a:srgbClr val="1F1F1F"/>
                </a:solidFill>
                <a:latin typeface="Times New Roman" panose="02020603050405020304" pitchFamily="18" charset="0"/>
                <a:cs typeface="Times New Roman" panose="02020603050405020304" pitchFamily="18" charset="0"/>
              </a:rPr>
              <a:t> (1990-94)</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0032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BDC8-A290-4EE6-B632-16F7F6D3D142}"/>
              </a:ext>
            </a:extLst>
          </p:cNvPr>
          <p:cNvSpPr>
            <a:spLocks noGrp="1"/>
          </p:cNvSpPr>
          <p:nvPr>
            <p:ph type="title"/>
          </p:nvPr>
        </p:nvSpPr>
        <p:spPr/>
        <p:txBody>
          <a:bodyPr/>
          <a:lstStyle/>
          <a:p>
            <a:r>
              <a:rPr lang="hi-IN" dirty="0"/>
              <a:t>टी के ओमन का परिचय</a:t>
            </a:r>
            <a:endParaRPr lang="en-US" dirty="0"/>
          </a:p>
        </p:txBody>
      </p:sp>
      <p:sp>
        <p:nvSpPr>
          <p:cNvPr id="3" name="Content Placeholder 2">
            <a:extLst>
              <a:ext uri="{FF2B5EF4-FFF2-40B4-BE49-F238E27FC236}">
                <a16:creationId xmlns:a16="http://schemas.microsoft.com/office/drawing/2014/main" id="{A0F7B390-CCD6-42A2-A7E7-D73B743CA745}"/>
              </a:ext>
            </a:extLst>
          </p:cNvPr>
          <p:cNvSpPr>
            <a:spLocks noGrp="1"/>
          </p:cNvSpPr>
          <p:nvPr>
            <p:ph sz="quarter" idx="13"/>
          </p:nvPr>
        </p:nvSpPr>
        <p:spPr>
          <a:xfrm>
            <a:off x="913774" y="1949824"/>
            <a:ext cx="10363826" cy="4289659"/>
          </a:xfrm>
        </p:spPr>
        <p:txBody>
          <a:bodyPr>
            <a:normAutofit fontScale="92500" lnSpcReduction="10000"/>
          </a:bodyPr>
          <a:lstStyle/>
          <a:p>
            <a:r>
              <a:rPr lang="hi-IN" dirty="0"/>
              <a:t>पृष्ठभूमि</a:t>
            </a:r>
            <a:r>
              <a:rPr lang="en-US" dirty="0"/>
              <a:t> </a:t>
            </a:r>
            <a:r>
              <a:rPr lang="hi-IN" dirty="0"/>
              <a:t>: </a:t>
            </a:r>
          </a:p>
          <a:p>
            <a:r>
              <a:rPr lang="hi-IN" dirty="0"/>
              <a:t>भारतीय समाजशास्त्री और जे.एन.यू. (सामाजिक व्यवस्था के अध्ययन केंद्र (सीएसएस)) के एमेरिटस प्रोफेसर।</a:t>
            </a:r>
          </a:p>
          <a:p>
            <a:r>
              <a:rPr lang="hi-IN" dirty="0"/>
              <a:t>जन्म स्थान: केरल (जन्मतिथि 16 अक्टूबर 1937)</a:t>
            </a:r>
          </a:p>
          <a:p>
            <a:endParaRPr lang="hi-IN" dirty="0"/>
          </a:p>
          <a:p>
            <a:r>
              <a:rPr lang="hi-IN" dirty="0"/>
              <a:t>सम्मान</a:t>
            </a:r>
            <a:r>
              <a:rPr lang="en-US" dirty="0"/>
              <a:t> </a:t>
            </a:r>
            <a:r>
              <a:rPr lang="hi-IN" dirty="0"/>
              <a:t>: </a:t>
            </a:r>
          </a:p>
          <a:p>
            <a:r>
              <a:rPr lang="hi-IN" dirty="0"/>
              <a:t>शिक्षा और समाजशास्त्र में उनके योगदान के लिए 2008 में पद्म भूषण से सम्मानित किया गया। </a:t>
            </a:r>
          </a:p>
          <a:p>
            <a:r>
              <a:rPr lang="hi-IN" dirty="0"/>
              <a:t>नेतृत्व</a:t>
            </a:r>
            <a:r>
              <a:rPr lang="en-US" dirty="0"/>
              <a:t> </a:t>
            </a:r>
            <a:r>
              <a:rPr lang="hi-IN" dirty="0"/>
              <a:t>:</a:t>
            </a:r>
            <a:r>
              <a:rPr lang="en-US" dirty="0"/>
              <a:t> </a:t>
            </a:r>
            <a:endParaRPr lang="hi-IN" dirty="0"/>
          </a:p>
          <a:p>
            <a:r>
              <a:rPr lang="hi-IN" dirty="0"/>
              <a:t> इंटरनेशनल सोशियोलॉजिकल एसोसिएशन (आईएसए) के 12वें और एकमात्र भारतीय समाजशास्त्री अध्यक्ष। (1990-94)</a:t>
            </a:r>
            <a:endParaRPr lang="en-US" dirty="0"/>
          </a:p>
        </p:txBody>
      </p:sp>
    </p:spTree>
    <p:extLst>
      <p:ext uri="{BB962C8B-B14F-4D97-AF65-F5344CB8AC3E}">
        <p14:creationId xmlns:p14="http://schemas.microsoft.com/office/powerpoint/2010/main" val="902888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6EBEB-B55A-4BE0-97CA-4AC556D228F0}"/>
              </a:ext>
            </a:extLst>
          </p:cNvPr>
          <p:cNvSpPr>
            <a:spLocks noGrp="1"/>
          </p:cNvSpPr>
          <p:nvPr>
            <p:ph type="title"/>
          </p:nvPr>
        </p:nvSpPr>
        <p:spPr/>
        <p:txBody>
          <a:bodyPr>
            <a:normAutofit fontScale="90000"/>
          </a:bodyPr>
          <a:lstStyle/>
          <a:p>
            <a:r>
              <a:rPr lang="en-US" b="1" i="0" dirty="0">
                <a:solidFill>
                  <a:srgbClr val="1F1F1F"/>
                </a:solidFill>
                <a:effectLst/>
                <a:latin typeface="Google Sans Flex"/>
              </a:rPr>
              <a:t>Major Works (books)</a:t>
            </a:r>
            <a:br>
              <a:rPr lang="en-US" b="1" i="0" dirty="0">
                <a:solidFill>
                  <a:srgbClr val="1F1F1F"/>
                </a:solidFill>
                <a:effectLst/>
                <a:latin typeface="Google Sans Flex"/>
              </a:rPr>
            </a:br>
            <a:br>
              <a:rPr lang="en-US" b="1" i="0" dirty="0">
                <a:solidFill>
                  <a:srgbClr val="1F1F1F"/>
                </a:solidFill>
                <a:effectLst/>
                <a:latin typeface="Google Sans Flex"/>
              </a:rPr>
            </a:br>
            <a:br>
              <a:rPr lang="en-US" b="0"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35450825-0A3B-4F4A-A15C-76661A33D2C7}"/>
              </a:ext>
            </a:extLst>
          </p:cNvPr>
          <p:cNvSpPr>
            <a:spLocks noGrp="1"/>
          </p:cNvSpPr>
          <p:nvPr>
            <p:ph sz="quarter" idx="13"/>
          </p:nvPr>
        </p:nvSpPr>
        <p:spPr>
          <a:xfrm>
            <a:off x="913774" y="2367092"/>
            <a:ext cx="10363826" cy="3630296"/>
          </a:xfrm>
        </p:spPr>
        <p:txBody>
          <a:bodyPr>
            <a:normAutofit fontScale="92500" lnSpcReduction="10000"/>
          </a:bodyPr>
          <a:lstStyle/>
          <a:p>
            <a:r>
              <a:rPr lang="en-US" b="0" i="1" dirty="0">
                <a:solidFill>
                  <a:srgbClr val="1F1F1F"/>
                </a:solidFill>
                <a:effectLst/>
                <a:latin typeface="Times New Roman" panose="02020603050405020304" pitchFamily="18" charset="0"/>
                <a:cs typeface="Times New Roman" panose="02020603050405020304" pitchFamily="18" charset="0"/>
              </a:rPr>
              <a:t>Charisma, Stability and Change: An Analysis of </a:t>
            </a:r>
            <a:r>
              <a:rPr lang="en-US" b="0" i="1" dirty="0" err="1">
                <a:solidFill>
                  <a:srgbClr val="1F1F1F"/>
                </a:solidFill>
                <a:effectLst/>
                <a:latin typeface="Times New Roman" panose="02020603050405020304" pitchFamily="18" charset="0"/>
                <a:cs typeface="Times New Roman" panose="02020603050405020304" pitchFamily="18" charset="0"/>
              </a:rPr>
              <a:t>Bhoodan-Gramdan</a:t>
            </a:r>
            <a:r>
              <a:rPr lang="en-US" b="0" i="1" dirty="0">
                <a:solidFill>
                  <a:srgbClr val="1F1F1F"/>
                </a:solidFill>
                <a:effectLst/>
                <a:latin typeface="Times New Roman" panose="02020603050405020304" pitchFamily="18" charset="0"/>
                <a:cs typeface="Times New Roman" panose="02020603050405020304" pitchFamily="18" charset="0"/>
              </a:rPr>
              <a:t> Movement (1972)</a:t>
            </a:r>
          </a:p>
          <a:p>
            <a:r>
              <a:rPr lang="en-US" b="0" i="1" dirty="0">
                <a:solidFill>
                  <a:srgbClr val="1F1F1F"/>
                </a:solidFill>
                <a:effectLst/>
                <a:latin typeface="Times New Roman" panose="02020603050405020304" pitchFamily="18" charset="0"/>
                <a:cs typeface="Times New Roman" panose="02020603050405020304" pitchFamily="18" charset="0"/>
              </a:rPr>
              <a:t>State and Society in India: Studies in Nation-building (1990)</a:t>
            </a:r>
          </a:p>
          <a:p>
            <a:r>
              <a:rPr lang="en-US" b="0" i="1" dirty="0">
                <a:solidFill>
                  <a:srgbClr val="1F1F1F"/>
                </a:solidFill>
                <a:effectLst/>
                <a:latin typeface="Times New Roman" panose="02020603050405020304" pitchFamily="18" charset="0"/>
                <a:cs typeface="Times New Roman" panose="02020603050405020304" pitchFamily="18" charset="0"/>
              </a:rPr>
              <a:t>Citizenship and National Identity (1997)</a:t>
            </a:r>
          </a:p>
          <a:p>
            <a:r>
              <a:rPr lang="en-US" b="0" i="1" dirty="0">
                <a:solidFill>
                  <a:srgbClr val="1F1F1F"/>
                </a:solidFill>
                <a:effectLst/>
                <a:latin typeface="Times New Roman" panose="02020603050405020304" pitchFamily="18" charset="0"/>
                <a:cs typeface="Times New Roman" panose="02020603050405020304" pitchFamily="18" charset="0"/>
              </a:rPr>
              <a:t>Nation, Civil Society and Social Movements (2004)</a:t>
            </a:r>
          </a:p>
          <a:p>
            <a:r>
              <a:rPr lang="en-US" b="0" i="1" dirty="0">
                <a:solidFill>
                  <a:srgbClr val="1F1F1F"/>
                </a:solidFill>
                <a:effectLst/>
                <a:latin typeface="Times New Roman" panose="02020603050405020304" pitchFamily="18" charset="0"/>
                <a:cs typeface="Times New Roman" panose="02020603050405020304" pitchFamily="18" charset="0"/>
              </a:rPr>
              <a:t>Sociology of Knowledge (2002)</a:t>
            </a:r>
          </a:p>
          <a:p>
            <a:r>
              <a:rPr lang="en-US" i="1" dirty="0">
                <a:latin typeface="Times New Roman" panose="02020603050405020304" pitchFamily="18" charset="0"/>
                <a:cs typeface="Times New Roman" panose="02020603050405020304" pitchFamily="18" charset="0"/>
              </a:rPr>
              <a:t>Doctors and nurses(1978)</a:t>
            </a:r>
          </a:p>
          <a:p>
            <a:r>
              <a:rPr lang="en-US" i="1" dirty="0">
                <a:latin typeface="Times New Roman" panose="02020603050405020304" pitchFamily="18" charset="0"/>
                <a:cs typeface="Times New Roman" panose="02020603050405020304" pitchFamily="18" charset="0"/>
              </a:rPr>
              <a:t>Insiders and outsiders in </a:t>
            </a:r>
            <a:r>
              <a:rPr lang="en-US" i="1" dirty="0" err="1">
                <a:latin typeface="Times New Roman" panose="02020603050405020304" pitchFamily="18" charset="0"/>
                <a:cs typeface="Times New Roman" panose="02020603050405020304" pitchFamily="18" charset="0"/>
              </a:rPr>
              <a:t>india</a:t>
            </a:r>
            <a:r>
              <a:rPr lang="en-US" i="1" dirty="0">
                <a:latin typeface="Times New Roman" panose="02020603050405020304" pitchFamily="18" charset="0"/>
                <a:cs typeface="Times New Roman" panose="02020603050405020304" pitchFamily="18" charset="0"/>
              </a:rPr>
              <a:t> (1986)</a:t>
            </a:r>
          </a:p>
          <a:p>
            <a:endParaRPr lang="en-US" dirty="0"/>
          </a:p>
        </p:txBody>
      </p:sp>
    </p:spTree>
    <p:extLst>
      <p:ext uri="{BB962C8B-B14F-4D97-AF65-F5344CB8AC3E}">
        <p14:creationId xmlns:p14="http://schemas.microsoft.com/office/powerpoint/2010/main" val="320075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53061-648B-4F03-9A60-96E24919CFD3}"/>
              </a:ext>
            </a:extLst>
          </p:cNvPr>
          <p:cNvSpPr>
            <a:spLocks noGrp="1"/>
          </p:cNvSpPr>
          <p:nvPr>
            <p:ph type="title"/>
          </p:nvPr>
        </p:nvSpPr>
        <p:spPr/>
        <p:txBody>
          <a:bodyPr/>
          <a:lstStyle/>
          <a:p>
            <a:r>
              <a:rPr lang="hi-IN" dirty="0"/>
              <a:t>प्रमुख कार्य (पुस्तकें)</a:t>
            </a:r>
            <a:endParaRPr lang="en-US" dirty="0"/>
          </a:p>
        </p:txBody>
      </p:sp>
      <p:sp>
        <p:nvSpPr>
          <p:cNvPr id="5" name="Content Placeholder 4">
            <a:extLst>
              <a:ext uri="{FF2B5EF4-FFF2-40B4-BE49-F238E27FC236}">
                <a16:creationId xmlns:a16="http://schemas.microsoft.com/office/drawing/2014/main" id="{BBF13AD2-6755-4CE9-889C-FDD0097655C0}"/>
              </a:ext>
            </a:extLst>
          </p:cNvPr>
          <p:cNvSpPr>
            <a:spLocks noGrp="1"/>
          </p:cNvSpPr>
          <p:nvPr>
            <p:ph sz="quarter" idx="13"/>
          </p:nvPr>
        </p:nvSpPr>
        <p:spPr/>
        <p:txBody>
          <a:bodyPr/>
          <a:lstStyle/>
          <a:p>
            <a:r>
              <a:rPr lang="hi-IN" dirty="0"/>
              <a:t>करिश्मा, स्थिरता और परिवर्तन: भूदान-ग्रामदान आंदोलन का विश्लेषण (1972)</a:t>
            </a:r>
          </a:p>
          <a:p>
            <a:r>
              <a:rPr lang="hi-IN" dirty="0"/>
              <a:t>भारत में राज्य और समाज: राष्ट्र-निर्माण में अध्ययन (1990)</a:t>
            </a:r>
          </a:p>
          <a:p>
            <a:r>
              <a:rPr lang="hi-IN" dirty="0"/>
              <a:t>नागरिकता और राष्ट्रीय पहचान (1997)</a:t>
            </a:r>
          </a:p>
          <a:p>
            <a:r>
              <a:rPr lang="hi-IN" dirty="0"/>
              <a:t>राष्ट्र, नागरिक समाज और सामाजिक आंदोलन (2004)</a:t>
            </a:r>
          </a:p>
          <a:p>
            <a:r>
              <a:rPr lang="hi-IN" dirty="0"/>
              <a:t>ज्ञान का समाजशास्त्र (2002)</a:t>
            </a:r>
          </a:p>
          <a:p>
            <a:r>
              <a:rPr lang="hi-IN" dirty="0"/>
              <a:t>डॉक्टर और नर्स (1978)</a:t>
            </a:r>
          </a:p>
          <a:p>
            <a:r>
              <a:rPr lang="hi-IN" dirty="0"/>
              <a:t>भारत में अंदरूनी और बाहरी लोग (1986)</a:t>
            </a:r>
            <a:endParaRPr lang="en-US" dirty="0"/>
          </a:p>
        </p:txBody>
      </p:sp>
    </p:spTree>
    <p:extLst>
      <p:ext uri="{BB962C8B-B14F-4D97-AF65-F5344CB8AC3E}">
        <p14:creationId xmlns:p14="http://schemas.microsoft.com/office/powerpoint/2010/main" val="832206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773F2-BE62-4EE0-B83B-758249A7B948}"/>
              </a:ext>
            </a:extLst>
          </p:cNvPr>
          <p:cNvSpPr>
            <a:spLocks noGrp="1"/>
          </p:cNvSpPr>
          <p:nvPr>
            <p:ph type="ctrTitle"/>
          </p:nvPr>
        </p:nvSpPr>
        <p:spPr>
          <a:xfrm>
            <a:off x="1751012" y="968187"/>
            <a:ext cx="8689976" cy="1035425"/>
          </a:xfrm>
        </p:spPr>
        <p:txBody>
          <a:bodyPr>
            <a:normAutofit fontScale="90000"/>
          </a:bodyPr>
          <a:lstStyle/>
          <a:p>
            <a:r>
              <a:rPr lang="en-US" b="1" i="0" dirty="0">
                <a:solidFill>
                  <a:srgbClr val="1F1F1F"/>
                </a:solidFill>
                <a:effectLst/>
                <a:latin typeface="Google Sans Flex"/>
              </a:rPr>
              <a:t>Core Concepts of T.K. </a:t>
            </a:r>
            <a:r>
              <a:rPr lang="en-US" b="1" i="0" dirty="0" err="1">
                <a:solidFill>
                  <a:srgbClr val="1F1F1F"/>
                </a:solidFill>
                <a:effectLst/>
                <a:latin typeface="Google Sans Flex"/>
              </a:rPr>
              <a:t>Oommen</a:t>
            </a:r>
            <a:br>
              <a:rPr lang="en-US" b="1" i="0" dirty="0">
                <a:solidFill>
                  <a:srgbClr val="1F1F1F"/>
                </a:solidFill>
                <a:effectLst/>
                <a:latin typeface="Google Sans Flex"/>
              </a:rPr>
            </a:br>
            <a:endParaRPr lang="en-US" dirty="0"/>
          </a:p>
        </p:txBody>
      </p:sp>
      <p:sp>
        <p:nvSpPr>
          <p:cNvPr id="3" name="Subtitle 2">
            <a:extLst>
              <a:ext uri="{FF2B5EF4-FFF2-40B4-BE49-F238E27FC236}">
                <a16:creationId xmlns:a16="http://schemas.microsoft.com/office/drawing/2014/main" id="{400A1EA3-7989-465A-A72C-AC3E9F5F6701}"/>
              </a:ext>
            </a:extLst>
          </p:cNvPr>
          <p:cNvSpPr>
            <a:spLocks noGrp="1"/>
          </p:cNvSpPr>
          <p:nvPr>
            <p:ph type="subTitle" idx="1"/>
          </p:nvPr>
        </p:nvSpPr>
        <p:spPr>
          <a:xfrm>
            <a:off x="1629988" y="2393575"/>
            <a:ext cx="8689976" cy="3388660"/>
          </a:xfrm>
        </p:spPr>
        <p:txBody>
          <a:bodyPr>
            <a:normAutofit fontScale="92500" lnSpcReduction="10000"/>
          </a:bodyPr>
          <a:lstStyle/>
          <a:p>
            <a:pPr algn="l">
              <a:buFont typeface="Arial" panose="020B0604020202020204" pitchFamily="34" charset="0"/>
              <a:buChar char="•"/>
            </a:pPr>
            <a:r>
              <a:rPr lang="en-US" b="1" i="0" dirty="0">
                <a:solidFill>
                  <a:srgbClr val="1F1F1F"/>
                </a:solidFill>
                <a:effectLst/>
                <a:latin typeface="Times New Roman" panose="02020603050405020304" pitchFamily="18" charset="0"/>
                <a:cs typeface="Times New Roman" panose="02020603050405020304" pitchFamily="18" charset="0"/>
              </a:rPr>
              <a:t>Social Movements:</a:t>
            </a:r>
            <a:r>
              <a:rPr lang="en-US" b="0" i="0" dirty="0">
                <a:solidFill>
                  <a:srgbClr val="1F1F1F"/>
                </a:solidFill>
                <a:effectLst/>
                <a:latin typeface="Times New Roman" panose="02020603050405020304" pitchFamily="18" charset="0"/>
                <a:cs typeface="Times New Roman" panose="02020603050405020304" pitchFamily="18" charset="0"/>
              </a:rPr>
              <a:t> His most important contribution, focusing on movements that changed society.</a:t>
            </a:r>
          </a:p>
          <a:p>
            <a:pPr algn="l">
              <a:buFont typeface="Arial" panose="020B0604020202020204" pitchFamily="34" charset="0"/>
              <a:buChar char="•"/>
            </a:pPr>
            <a:endParaRPr lang="en-US" b="0" i="0" dirty="0">
              <a:solidFill>
                <a:srgbClr val="1F1F1F"/>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rgbClr val="1F1F1F"/>
                </a:solidFill>
                <a:effectLst/>
                <a:latin typeface="Times New Roman" panose="02020603050405020304" pitchFamily="18" charset="0"/>
                <a:cs typeface="Times New Roman" panose="02020603050405020304" pitchFamily="18" charset="0"/>
              </a:rPr>
              <a:t>Social Change:</a:t>
            </a:r>
            <a:r>
              <a:rPr lang="en-US" b="0" i="0" dirty="0">
                <a:solidFill>
                  <a:srgbClr val="1F1F1F"/>
                </a:solidFill>
                <a:effectLst/>
                <a:latin typeface="Times New Roman" panose="02020603050405020304" pitchFamily="18" charset="0"/>
                <a:cs typeface="Times New Roman" panose="02020603050405020304" pitchFamily="18" charset="0"/>
              </a:rPr>
              <a:t> The study of changes in behavior and social structures.</a:t>
            </a:r>
          </a:p>
          <a:p>
            <a:pPr algn="l">
              <a:buFont typeface="Arial" panose="020B0604020202020204" pitchFamily="34" charset="0"/>
              <a:buChar char="•"/>
            </a:pPr>
            <a:endParaRPr lang="en-US" b="0" i="0" dirty="0">
              <a:solidFill>
                <a:srgbClr val="1F1F1F"/>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rgbClr val="1F1F1F"/>
                </a:solidFill>
                <a:effectLst/>
                <a:latin typeface="Times New Roman" panose="02020603050405020304" pitchFamily="18" charset="0"/>
                <a:cs typeface="Times New Roman" panose="02020603050405020304" pitchFamily="18" charset="0"/>
              </a:rPr>
              <a:t>Indian Context:</a:t>
            </a:r>
            <a:r>
              <a:rPr lang="en-US" b="0" i="0" dirty="0">
                <a:solidFill>
                  <a:srgbClr val="1F1F1F"/>
                </a:solidFill>
                <a:effectLst/>
                <a:latin typeface="Times New Roman" panose="02020603050405020304" pitchFamily="18" charset="0"/>
                <a:cs typeface="Times New Roman" panose="02020603050405020304" pitchFamily="18" charset="0"/>
              </a:rPr>
              <a:t> They prefer Indian conditions and problems over Western principles.</a:t>
            </a:r>
          </a:p>
          <a:p>
            <a:endParaRPr lang="en-US" dirty="0"/>
          </a:p>
        </p:txBody>
      </p:sp>
    </p:spTree>
    <p:extLst>
      <p:ext uri="{BB962C8B-B14F-4D97-AF65-F5344CB8AC3E}">
        <p14:creationId xmlns:p14="http://schemas.microsoft.com/office/powerpoint/2010/main" val="4224909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F9823CA-2852-49FC-9FE6-FAA830E4663A}"/>
              </a:ext>
            </a:extLst>
          </p:cNvPr>
          <p:cNvSpPr>
            <a:spLocks noGrp="1" noChangeArrowheads="1"/>
          </p:cNvSpPr>
          <p:nvPr>
            <p:ph type="title"/>
          </p:nvPr>
        </p:nvSpPr>
        <p:spPr bwMode="auto">
          <a:xfrm>
            <a:off x="2601454" y="1126456"/>
            <a:ext cx="6989093" cy="58029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hi-IN" altLang="en-US" sz="4000" b="1" i="0" u="none" strike="noStrike" cap="none" normalizeH="0" baseline="0" dirty="0">
                <a:ln>
                  <a:noFill/>
                </a:ln>
                <a:solidFill>
                  <a:srgbClr val="1F1F1F"/>
                </a:solidFill>
                <a:effectLst/>
                <a:latin typeface="inherit"/>
                <a:cs typeface="Mangal" panose="02040503050203030202" pitchFamily="18" charset="0"/>
              </a:rPr>
              <a:t>टी.के. ओमन की मूल अवधारणाएँ</a:t>
            </a:r>
            <a:endParaRPr kumimoji="0" lang="en-US" altLang="en-US" sz="4000" b="1" i="0" u="none" strike="noStrike" cap="none" normalizeH="0" baseline="0" dirty="0">
              <a:ln>
                <a:noFill/>
              </a:ln>
              <a:solidFill>
                <a:schemeClr val="tx1"/>
              </a:solidFill>
              <a:effectLst/>
              <a:latin typeface="Arial" panose="020B0604020202020204" pitchFamily="34" charset="0"/>
            </a:endParaRPr>
          </a:p>
        </p:txBody>
      </p:sp>
      <p:sp>
        <p:nvSpPr>
          <p:cNvPr id="3" name="Content Placeholder 2">
            <a:extLst>
              <a:ext uri="{FF2B5EF4-FFF2-40B4-BE49-F238E27FC236}">
                <a16:creationId xmlns:a16="http://schemas.microsoft.com/office/drawing/2014/main" id="{6AC5A052-4A49-48C2-BDD1-1E7876213E92}"/>
              </a:ext>
            </a:extLst>
          </p:cNvPr>
          <p:cNvSpPr>
            <a:spLocks noGrp="1"/>
          </p:cNvSpPr>
          <p:nvPr>
            <p:ph sz="quarter" idx="13"/>
          </p:nvPr>
        </p:nvSpPr>
        <p:spPr/>
        <p:txBody>
          <a:bodyPr/>
          <a:lstStyle/>
          <a:p>
            <a:r>
              <a:rPr lang="hi-IN" dirty="0"/>
              <a:t>सामाजिक आंदोलन</a:t>
            </a:r>
            <a:r>
              <a:rPr lang="en-US" dirty="0"/>
              <a:t> </a:t>
            </a:r>
            <a:r>
              <a:rPr lang="hi-IN" dirty="0"/>
              <a:t>: उनका सबसे महत्वपूर्ण योगदान, समाज को बदलने वाले आंदोलनों पर ध्यान केंद्रित करना था।</a:t>
            </a:r>
            <a:endParaRPr lang="en-US" dirty="0"/>
          </a:p>
          <a:p>
            <a:endParaRPr lang="hi-IN" dirty="0"/>
          </a:p>
          <a:p>
            <a:r>
              <a:rPr lang="hi-IN" dirty="0"/>
              <a:t>सामाजिक परिवर्तन</a:t>
            </a:r>
            <a:r>
              <a:rPr lang="en-US" dirty="0"/>
              <a:t> </a:t>
            </a:r>
            <a:r>
              <a:rPr lang="hi-IN" dirty="0"/>
              <a:t>: व्यवहार और सामाजिक संरचनाओं में परिवर्तन का अध्ययन।</a:t>
            </a:r>
            <a:endParaRPr lang="en-US" dirty="0"/>
          </a:p>
          <a:p>
            <a:endParaRPr lang="hi-IN" dirty="0"/>
          </a:p>
          <a:p>
            <a:r>
              <a:rPr lang="hi-IN" dirty="0"/>
              <a:t>भारतीय संदर्भ</a:t>
            </a:r>
            <a:r>
              <a:rPr lang="en-US" dirty="0"/>
              <a:t> </a:t>
            </a:r>
            <a:r>
              <a:rPr lang="hi-IN" dirty="0"/>
              <a:t>: वे पश्चिमी सिद्धांतों की तुलना में भारतीय परिस्थितियों और समस्याओं को प्राथमिकता देते हैं।</a:t>
            </a:r>
            <a:endParaRPr lang="en-US" dirty="0"/>
          </a:p>
        </p:txBody>
      </p:sp>
    </p:spTree>
    <p:extLst>
      <p:ext uri="{BB962C8B-B14F-4D97-AF65-F5344CB8AC3E}">
        <p14:creationId xmlns:p14="http://schemas.microsoft.com/office/powerpoint/2010/main" val="1224279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34BC3-F310-4FD9-A6F8-69482234CCF7}"/>
              </a:ext>
            </a:extLst>
          </p:cNvPr>
          <p:cNvSpPr>
            <a:spLocks noGrp="1"/>
          </p:cNvSpPr>
          <p:nvPr>
            <p:ph type="title"/>
          </p:nvPr>
        </p:nvSpPr>
        <p:spPr>
          <a:xfrm>
            <a:off x="913775" y="618518"/>
            <a:ext cx="10364451" cy="1250624"/>
          </a:xfrm>
        </p:spPr>
        <p:txBody>
          <a:bodyPr/>
          <a:lstStyle/>
          <a:p>
            <a:r>
              <a:rPr lang="en-US" b="1" i="0" dirty="0">
                <a:solidFill>
                  <a:srgbClr val="1F1F1F"/>
                </a:solidFill>
                <a:effectLst/>
                <a:latin typeface="Google Sans Flex"/>
              </a:rPr>
              <a:t> Nation vs. State (The "Nation-State" Critique)</a:t>
            </a:r>
            <a:br>
              <a:rPr lang="en-US" b="1"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F4FA34A9-7B62-4530-AA1D-45146328E080}"/>
              </a:ext>
            </a:extLst>
          </p:cNvPr>
          <p:cNvSpPr>
            <a:spLocks noGrp="1"/>
          </p:cNvSpPr>
          <p:nvPr>
            <p:ph sz="quarter" idx="13"/>
          </p:nvPr>
        </p:nvSpPr>
        <p:spPr>
          <a:xfrm>
            <a:off x="913774" y="1775012"/>
            <a:ext cx="10363826" cy="4464470"/>
          </a:xfrm>
        </p:spPr>
        <p:txBody>
          <a:bodyPr>
            <a:normAutofit fontScale="92500" lnSpcReduction="20000"/>
          </a:bodyPr>
          <a:lstStyle/>
          <a:p>
            <a:pPr marL="0" indent="0">
              <a:buNone/>
            </a:pPr>
            <a:r>
              <a:rPr lang="en-US" b="0" i="0" dirty="0" err="1">
                <a:solidFill>
                  <a:srgbClr val="1F1F1F"/>
                </a:solidFill>
                <a:effectLst/>
                <a:latin typeface="Times New Roman" panose="02020603050405020304" pitchFamily="18" charset="0"/>
                <a:cs typeface="Times New Roman" panose="02020603050405020304" pitchFamily="18" charset="0"/>
              </a:rPr>
              <a:t>Oommen</a:t>
            </a:r>
            <a:r>
              <a:rPr lang="en-US" b="0" i="0" dirty="0">
                <a:solidFill>
                  <a:srgbClr val="1F1F1F"/>
                </a:solidFill>
                <a:effectLst/>
                <a:latin typeface="Times New Roman" panose="02020603050405020304" pitchFamily="18" charset="0"/>
                <a:cs typeface="Times New Roman" panose="02020603050405020304" pitchFamily="18" charset="0"/>
              </a:rPr>
              <a:t> made a sharp distinction between these two terms</a:t>
            </a:r>
            <a:br>
              <a:rPr lang="en-US" b="0" i="0" dirty="0">
                <a:solidFill>
                  <a:srgbClr val="1F1F1F"/>
                </a:solidFill>
                <a:effectLst/>
                <a:latin typeface="Times New Roman" panose="02020603050405020304" pitchFamily="18" charset="0"/>
                <a:cs typeface="Times New Roman" panose="02020603050405020304" pitchFamily="18" charset="0"/>
              </a:rPr>
            </a:br>
            <a:endParaRPr lang="en-US" b="0" i="0" dirty="0">
              <a:solidFill>
                <a:srgbClr val="1F1F1F"/>
              </a:solidFill>
              <a:effectLst/>
              <a:latin typeface="Times New Roman" panose="02020603050405020304" pitchFamily="18" charset="0"/>
              <a:cs typeface="Times New Roman" panose="02020603050405020304" pitchFamily="18" charset="0"/>
            </a:endParaRPr>
          </a:p>
          <a:p>
            <a:r>
              <a:rPr lang="en-US" b="1" i="0" dirty="0">
                <a:solidFill>
                  <a:srgbClr val="1F1F1F"/>
                </a:solidFill>
                <a:effectLst/>
                <a:latin typeface="Times New Roman" panose="02020603050405020304" pitchFamily="18" charset="0"/>
                <a:cs typeface="Times New Roman" panose="02020603050405020304" pitchFamily="18" charset="0"/>
              </a:rPr>
              <a:t>Nation:</a:t>
            </a:r>
            <a:r>
              <a:rPr lang="en-US" b="0" i="0" dirty="0">
                <a:solidFill>
                  <a:srgbClr val="1F1F1F"/>
                </a:solidFill>
                <a:effectLst/>
                <a:latin typeface="Times New Roman" panose="02020603050405020304" pitchFamily="18" charset="0"/>
                <a:cs typeface="Times New Roman" panose="02020603050405020304" pitchFamily="18" charset="0"/>
              </a:rPr>
              <a:t> A cultural entity based on common language and territory (</a:t>
            </a:r>
            <a:r>
              <a:rPr lang="en-US" b="0" i="0" cap="none" dirty="0" err="1">
                <a:solidFill>
                  <a:srgbClr val="1F1F1F"/>
                </a:solidFill>
                <a:effectLst/>
                <a:latin typeface="Times New Roman" panose="02020603050405020304" pitchFamily="18" charset="0"/>
                <a:cs typeface="Times New Roman" panose="02020603050405020304" pitchFamily="18" charset="0"/>
              </a:rPr>
              <a:t>eg</a:t>
            </a:r>
            <a:r>
              <a:rPr lang="en-US" b="0" i="0" cap="none" dirty="0">
                <a:solidFill>
                  <a:srgbClr val="1F1F1F"/>
                </a:solidFill>
                <a:effectLst/>
                <a:latin typeface="Times New Roman" panose="02020603050405020304" pitchFamily="18" charset="0"/>
                <a:cs typeface="Times New Roman" panose="02020603050405020304" pitchFamily="18" charset="0"/>
              </a:rPr>
              <a:t> </a:t>
            </a:r>
            <a:r>
              <a:rPr lang="en-US" b="0" i="0" dirty="0">
                <a:solidFill>
                  <a:srgbClr val="1F1F1F"/>
                </a:solidFill>
                <a:effectLst/>
                <a:latin typeface="Times New Roman" panose="02020603050405020304" pitchFamily="18" charset="0"/>
                <a:cs typeface="Times New Roman" panose="02020603050405020304" pitchFamily="18" charset="0"/>
              </a:rPr>
              <a:t>Tamil, Bengali, Punjabi).</a:t>
            </a:r>
          </a:p>
          <a:p>
            <a:endParaRPr lang="en-US" b="0" i="0" dirty="0">
              <a:solidFill>
                <a:srgbClr val="1F1F1F"/>
              </a:solidFill>
              <a:effectLst/>
              <a:latin typeface="Times New Roman" panose="02020603050405020304" pitchFamily="18" charset="0"/>
              <a:cs typeface="Times New Roman" panose="02020603050405020304" pitchFamily="18" charset="0"/>
            </a:endParaRPr>
          </a:p>
          <a:p>
            <a:r>
              <a:rPr lang="en-US" b="1" i="0" dirty="0">
                <a:solidFill>
                  <a:srgbClr val="1F1F1F"/>
                </a:solidFill>
                <a:effectLst/>
                <a:latin typeface="Times New Roman" panose="02020603050405020304" pitchFamily="18" charset="0"/>
                <a:cs typeface="Times New Roman" panose="02020603050405020304" pitchFamily="18" charset="0"/>
              </a:rPr>
              <a:t>State:</a:t>
            </a:r>
            <a:r>
              <a:rPr lang="en-US" b="0" i="0" dirty="0">
                <a:solidFill>
                  <a:srgbClr val="1F1F1F"/>
                </a:solidFill>
                <a:effectLst/>
                <a:latin typeface="Times New Roman" panose="02020603050405020304" pitchFamily="18" charset="0"/>
                <a:cs typeface="Times New Roman" panose="02020603050405020304" pitchFamily="18" charset="0"/>
              </a:rPr>
              <a:t> A political entity defined by sovereignty and citizenship (</a:t>
            </a:r>
            <a:r>
              <a:rPr lang="en-US" b="0" i="0" cap="none" dirty="0" err="1">
                <a:solidFill>
                  <a:srgbClr val="1F1F1F"/>
                </a:solidFill>
                <a:effectLst/>
                <a:latin typeface="Times New Roman" panose="02020603050405020304" pitchFamily="18" charset="0"/>
                <a:cs typeface="Times New Roman" panose="02020603050405020304" pitchFamily="18" charset="0"/>
              </a:rPr>
              <a:t>eg</a:t>
            </a:r>
            <a:r>
              <a:rPr lang="en-US" b="0" i="0" cap="none" dirty="0">
                <a:solidFill>
                  <a:srgbClr val="1F1F1F"/>
                </a:solidFill>
                <a:effectLst/>
                <a:latin typeface="Times New Roman" panose="02020603050405020304" pitchFamily="18" charset="0"/>
                <a:cs typeface="Times New Roman" panose="02020603050405020304" pitchFamily="18" charset="0"/>
              </a:rPr>
              <a:t> </a:t>
            </a:r>
            <a:r>
              <a:rPr lang="en-US" b="0" i="0" dirty="0">
                <a:solidFill>
                  <a:srgbClr val="1F1F1F"/>
                </a:solidFill>
                <a:effectLst/>
                <a:latin typeface="Times New Roman" panose="02020603050405020304" pitchFamily="18" charset="0"/>
                <a:cs typeface="Times New Roman" panose="02020603050405020304" pitchFamily="18" charset="0"/>
              </a:rPr>
              <a:t>The Republic of India).</a:t>
            </a:r>
          </a:p>
          <a:p>
            <a:endParaRPr lang="en-US" b="0" i="0" dirty="0">
              <a:solidFill>
                <a:srgbClr val="1F1F1F"/>
              </a:solidFill>
              <a:effectLst/>
              <a:latin typeface="Times New Roman" panose="02020603050405020304" pitchFamily="18" charset="0"/>
              <a:cs typeface="Times New Roman" panose="02020603050405020304" pitchFamily="18" charset="0"/>
            </a:endParaRPr>
          </a:p>
          <a:p>
            <a:pPr marL="0" indent="0">
              <a:buNone/>
            </a:pPr>
            <a:r>
              <a:rPr lang="en-US" b="1" i="0" dirty="0">
                <a:solidFill>
                  <a:srgbClr val="1F1F1F"/>
                </a:solidFill>
                <a:effectLst/>
                <a:latin typeface="Times New Roman" panose="02020603050405020304" pitchFamily="18" charset="0"/>
                <a:cs typeface="Times New Roman" panose="02020603050405020304" pitchFamily="18" charset="0"/>
              </a:rPr>
              <a:t>The Problem:</a:t>
            </a:r>
            <a:r>
              <a:rPr lang="en-US" b="0" i="0" dirty="0">
                <a:solidFill>
                  <a:srgbClr val="1F1F1F"/>
                </a:solidFill>
                <a:effectLst/>
                <a:latin typeface="Times New Roman" panose="02020603050405020304" pitchFamily="18" charset="0"/>
                <a:cs typeface="Times New Roman" panose="02020603050405020304" pitchFamily="18" charset="0"/>
              </a:rPr>
              <a:t> He argued that the Western idea of "One Nation, One State" leads to the suppression of minorities. In India, we have </a:t>
            </a:r>
            <a:r>
              <a:rPr lang="en-US" b="1" i="0" dirty="0">
                <a:solidFill>
                  <a:srgbClr val="1F1F1F"/>
                </a:solidFill>
                <a:effectLst/>
                <a:latin typeface="Times New Roman" panose="02020603050405020304" pitchFamily="18" charset="0"/>
                <a:cs typeface="Times New Roman" panose="02020603050405020304" pitchFamily="18" charset="0"/>
              </a:rPr>
              <a:t>one State</a:t>
            </a:r>
            <a:r>
              <a:rPr lang="en-US" b="0" i="0" dirty="0">
                <a:solidFill>
                  <a:srgbClr val="1F1F1F"/>
                </a:solidFill>
                <a:effectLst/>
                <a:latin typeface="Times New Roman" panose="02020603050405020304" pitchFamily="18" charset="0"/>
                <a:cs typeface="Times New Roman" panose="02020603050405020304" pitchFamily="18" charset="0"/>
              </a:rPr>
              <a:t> but </a:t>
            </a:r>
            <a:r>
              <a:rPr lang="en-US" b="1" i="0" dirty="0">
                <a:solidFill>
                  <a:srgbClr val="1F1F1F"/>
                </a:solidFill>
                <a:effectLst/>
                <a:latin typeface="Times New Roman" panose="02020603050405020304" pitchFamily="18" charset="0"/>
                <a:cs typeface="Times New Roman" panose="02020603050405020304" pitchFamily="18" charset="0"/>
              </a:rPr>
              <a:t>many Nations</a:t>
            </a:r>
            <a:r>
              <a:rPr lang="en-US" b="0" i="0" dirty="0">
                <a:solidFill>
                  <a:srgbClr val="1F1F1F"/>
                </a:solidFill>
                <a:effectLst/>
                <a:latin typeface="Times New Roman" panose="02020603050405020304" pitchFamily="18" charset="0"/>
                <a:cs typeface="Times New Roman" panose="02020603050405020304" pitchFamily="18" charset="0"/>
              </a:rPr>
              <a:t> (cultural-linguistic groups).</a:t>
            </a:r>
            <a:br>
              <a:rPr lang="en-US" b="0" i="0" dirty="0">
                <a:solidFill>
                  <a:srgbClr val="1F1F1F"/>
                </a:solidFill>
                <a:effectLst/>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1022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5712-42CA-4C62-A45E-414E206DEE59}"/>
              </a:ext>
            </a:extLst>
          </p:cNvPr>
          <p:cNvSpPr>
            <a:spLocks noGrp="1"/>
          </p:cNvSpPr>
          <p:nvPr>
            <p:ph type="title"/>
          </p:nvPr>
        </p:nvSpPr>
        <p:spPr/>
        <p:txBody>
          <a:bodyPr/>
          <a:lstStyle/>
          <a:p>
            <a:r>
              <a:rPr lang="hi-IN" b="1" dirty="0"/>
              <a:t>राष्ट्र बनाम राज्य ("राष्ट्र-राज्य" आलोचना</a:t>
            </a:r>
            <a:r>
              <a:rPr lang="hi-IN" dirty="0"/>
              <a:t>)</a:t>
            </a:r>
            <a:endParaRPr lang="en-US" dirty="0"/>
          </a:p>
        </p:txBody>
      </p:sp>
      <p:sp>
        <p:nvSpPr>
          <p:cNvPr id="3" name="Content Placeholder 2">
            <a:extLst>
              <a:ext uri="{FF2B5EF4-FFF2-40B4-BE49-F238E27FC236}">
                <a16:creationId xmlns:a16="http://schemas.microsoft.com/office/drawing/2014/main" id="{1047CDAE-3515-4410-9F12-7671CF273259}"/>
              </a:ext>
            </a:extLst>
          </p:cNvPr>
          <p:cNvSpPr>
            <a:spLocks noGrp="1"/>
          </p:cNvSpPr>
          <p:nvPr>
            <p:ph sz="quarter" idx="13"/>
          </p:nvPr>
        </p:nvSpPr>
        <p:spPr/>
        <p:txBody>
          <a:bodyPr/>
          <a:lstStyle/>
          <a:p>
            <a:r>
              <a:rPr lang="hi-IN" dirty="0"/>
              <a:t>ओम्मन ने इन दोनों शब्दों के बीच तीव्र अंतर किया </a:t>
            </a:r>
          </a:p>
          <a:p>
            <a:r>
              <a:rPr lang="hi-IN" dirty="0"/>
              <a:t>राष्ट्र: सामान्य भाषा और क्षेत्र (जैसे, तमिल, बंगाली, पंजाबी) पर आधारित एक सांस्कृतिक इकाई।</a:t>
            </a:r>
            <a:endParaRPr lang="en-US" dirty="0"/>
          </a:p>
          <a:p>
            <a:r>
              <a:rPr lang="hi-IN" dirty="0"/>
              <a:t> राज्य: संप्रभुता और नागरिकता द्वारा परिभाषित एक राजनीतिक इकाई (जैसे, भारत गणराज्य)। </a:t>
            </a:r>
            <a:endParaRPr lang="en-US" dirty="0"/>
          </a:p>
          <a:p>
            <a:r>
              <a:rPr lang="hi-IN" dirty="0"/>
              <a:t>समस्या: उन्होंने तर्क दिया कि "एक राष्ट्र, एक राज्य" का पश्चिमी विचार अल्पसंख्यकों के दमन की ओर ले जाता है। भारत में, हमारे पास एक राज्य है लेकिन कई राष्ट्र (सांस्कृतिक-भाषाई समूह) हैं।</a:t>
            </a:r>
            <a:endParaRPr lang="en-US" dirty="0"/>
          </a:p>
        </p:txBody>
      </p:sp>
    </p:spTree>
    <p:extLst>
      <p:ext uri="{BB962C8B-B14F-4D97-AF65-F5344CB8AC3E}">
        <p14:creationId xmlns:p14="http://schemas.microsoft.com/office/powerpoint/2010/main" val="4257455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E57A9-6102-47D5-845E-C5EDFC94A11A}"/>
              </a:ext>
            </a:extLst>
          </p:cNvPr>
          <p:cNvSpPr>
            <a:spLocks noGrp="1"/>
          </p:cNvSpPr>
          <p:nvPr>
            <p:ph type="title"/>
          </p:nvPr>
        </p:nvSpPr>
        <p:spPr>
          <a:xfrm>
            <a:off x="913775" y="618517"/>
            <a:ext cx="10364451" cy="1465777"/>
          </a:xfrm>
        </p:spPr>
        <p:txBody>
          <a:bodyPr>
            <a:normAutofit fontScale="90000"/>
          </a:bodyPr>
          <a:lstStyle/>
          <a:p>
            <a:r>
              <a:rPr lang="en-US" sz="4000" b="1" i="0" dirty="0">
                <a:solidFill>
                  <a:srgbClr val="1F1F1F"/>
                </a:solidFill>
                <a:effectLst/>
                <a:latin typeface="Google Sans Flex"/>
              </a:rPr>
              <a:t>Social Movements and "Institutionalization</a:t>
            </a:r>
            <a:r>
              <a:rPr lang="en-US" b="1" i="0" dirty="0">
                <a:solidFill>
                  <a:srgbClr val="1F1F1F"/>
                </a:solidFill>
                <a:effectLst/>
                <a:latin typeface="Google Sans Flex"/>
              </a:rPr>
              <a:t>"</a:t>
            </a:r>
            <a:br>
              <a:rPr lang="en-US" b="1" i="0" dirty="0">
                <a:solidFill>
                  <a:srgbClr val="1F1F1F"/>
                </a:solidFill>
                <a:effectLst/>
                <a:latin typeface="Google Sans Flex"/>
              </a:rPr>
            </a:br>
            <a:br>
              <a:rPr lang="en-US" b="0"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513B30F7-18CA-44E0-84A6-FB15FF3EB74E}"/>
              </a:ext>
            </a:extLst>
          </p:cNvPr>
          <p:cNvSpPr>
            <a:spLocks noGrp="1"/>
          </p:cNvSpPr>
          <p:nvPr>
            <p:ph sz="quarter" idx="13"/>
          </p:nvPr>
        </p:nvSpPr>
        <p:spPr>
          <a:xfrm>
            <a:off x="913774" y="1465730"/>
            <a:ext cx="10363826" cy="4325470"/>
          </a:xfrm>
        </p:spPr>
        <p:txBody>
          <a:bodyPr>
            <a:noAutofit/>
          </a:bodyPr>
          <a:lstStyle/>
          <a:p>
            <a:r>
              <a:rPr lang="en-US" sz="2800" b="0" i="0" dirty="0" err="1">
                <a:solidFill>
                  <a:srgbClr val="1F1F1F"/>
                </a:solidFill>
                <a:effectLst/>
                <a:latin typeface="Google Sans Flex"/>
              </a:rPr>
              <a:t>Oommen</a:t>
            </a:r>
            <a:r>
              <a:rPr lang="en-US" sz="2800" b="0" i="0" dirty="0">
                <a:solidFill>
                  <a:srgbClr val="1F1F1F"/>
                </a:solidFill>
                <a:effectLst/>
                <a:latin typeface="Google Sans Flex"/>
              </a:rPr>
              <a:t> studied how social movements (like the </a:t>
            </a:r>
            <a:r>
              <a:rPr lang="en-US" sz="2800" b="0" i="0" dirty="0" err="1">
                <a:solidFill>
                  <a:srgbClr val="1F1F1F"/>
                </a:solidFill>
                <a:effectLst/>
                <a:latin typeface="Google Sans Flex"/>
              </a:rPr>
              <a:t>Bhoodan</a:t>
            </a:r>
            <a:r>
              <a:rPr lang="en-US" sz="2800" b="0" i="0" dirty="0">
                <a:solidFill>
                  <a:srgbClr val="1F1F1F"/>
                </a:solidFill>
                <a:effectLst/>
                <a:latin typeface="Google Sans Flex"/>
              </a:rPr>
              <a:t> or </a:t>
            </a:r>
            <a:r>
              <a:rPr lang="en-US" sz="2800" b="0" i="0" dirty="0" err="1">
                <a:solidFill>
                  <a:srgbClr val="1F1F1F"/>
                </a:solidFill>
                <a:effectLst/>
                <a:latin typeface="Google Sans Flex"/>
              </a:rPr>
              <a:t>Gramdan</a:t>
            </a:r>
            <a:r>
              <a:rPr lang="en-US" sz="2800" b="0" i="0" dirty="0">
                <a:solidFill>
                  <a:srgbClr val="1F1F1F"/>
                </a:solidFill>
                <a:effectLst/>
                <a:latin typeface="Google Sans Flex"/>
              </a:rPr>
              <a:t> movements) start as protests but eventually become part of the system.</a:t>
            </a:r>
          </a:p>
          <a:p>
            <a:pPr marL="0" indent="0">
              <a:buNone/>
            </a:pPr>
            <a:br>
              <a:rPr lang="en-US" sz="2800" b="0" i="0" dirty="0">
                <a:solidFill>
                  <a:srgbClr val="1F1F1F"/>
                </a:solidFill>
                <a:effectLst/>
                <a:latin typeface="Google Sans Flex"/>
              </a:rPr>
            </a:br>
            <a:r>
              <a:rPr lang="en-US" sz="2800" b="1" i="0" dirty="0">
                <a:solidFill>
                  <a:srgbClr val="1F1F1F"/>
                </a:solidFill>
                <a:effectLst/>
                <a:latin typeface="Google Sans Flex"/>
              </a:rPr>
              <a:t>Protest vs. Power:</a:t>
            </a:r>
            <a:r>
              <a:rPr lang="en-US" sz="2800" b="0" i="0" dirty="0">
                <a:solidFill>
                  <a:srgbClr val="1F1F1F"/>
                </a:solidFill>
                <a:effectLst/>
                <a:latin typeface="Google Sans Flex"/>
              </a:rPr>
              <a:t> He analyzed how movements shift from being "protest-oriented" to "power-oriented.“</a:t>
            </a:r>
          </a:p>
          <a:p>
            <a:pPr marL="0" indent="0">
              <a:buNone/>
            </a:pPr>
            <a:br>
              <a:rPr lang="en-US" sz="2800" b="0" i="0" dirty="0">
                <a:solidFill>
                  <a:srgbClr val="1F1F1F"/>
                </a:solidFill>
                <a:effectLst/>
                <a:latin typeface="Google Sans Flex"/>
              </a:rPr>
            </a:br>
            <a:r>
              <a:rPr lang="en-US" sz="2800" b="1" i="0" dirty="0">
                <a:solidFill>
                  <a:srgbClr val="1F1F1F"/>
                </a:solidFill>
                <a:effectLst/>
                <a:latin typeface="Google Sans Flex"/>
              </a:rPr>
              <a:t>Life Cycle:</a:t>
            </a:r>
            <a:r>
              <a:rPr lang="en-US" sz="2800" b="0" i="0" dirty="0">
                <a:solidFill>
                  <a:srgbClr val="1F1F1F"/>
                </a:solidFill>
                <a:effectLst/>
                <a:latin typeface="Google Sans Flex"/>
              </a:rPr>
              <a:t> He traced the journey of movements from charisma (leadership) to bureaucracy (organization).</a:t>
            </a:r>
            <a:endParaRPr lang="en-US" sz="2800" dirty="0"/>
          </a:p>
        </p:txBody>
      </p:sp>
    </p:spTree>
    <p:extLst>
      <p:ext uri="{BB962C8B-B14F-4D97-AF65-F5344CB8AC3E}">
        <p14:creationId xmlns:p14="http://schemas.microsoft.com/office/powerpoint/2010/main" val="97238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439C7-7F30-4512-818E-B51B80B2AE4B}"/>
              </a:ext>
            </a:extLst>
          </p:cNvPr>
          <p:cNvSpPr>
            <a:spLocks noGrp="1"/>
          </p:cNvSpPr>
          <p:nvPr>
            <p:ph type="title"/>
          </p:nvPr>
        </p:nvSpPr>
        <p:spPr/>
        <p:txBody>
          <a:bodyPr/>
          <a:lstStyle/>
          <a:p>
            <a:r>
              <a:rPr lang="hi-IN" sz="4000" b="1" dirty="0"/>
              <a:t>सामाजिक आंदोलन और "संस्थागतीकरण</a:t>
            </a:r>
            <a:r>
              <a:rPr lang="hi-IN" dirty="0"/>
              <a:t>"</a:t>
            </a:r>
            <a:endParaRPr lang="en-US" dirty="0"/>
          </a:p>
        </p:txBody>
      </p:sp>
      <p:sp>
        <p:nvSpPr>
          <p:cNvPr id="3" name="Content Placeholder 2">
            <a:extLst>
              <a:ext uri="{FF2B5EF4-FFF2-40B4-BE49-F238E27FC236}">
                <a16:creationId xmlns:a16="http://schemas.microsoft.com/office/drawing/2014/main" id="{62E4D8C5-AB9B-4877-8353-252F3E63687A}"/>
              </a:ext>
            </a:extLst>
          </p:cNvPr>
          <p:cNvSpPr>
            <a:spLocks noGrp="1"/>
          </p:cNvSpPr>
          <p:nvPr>
            <p:ph sz="quarter" idx="13"/>
          </p:nvPr>
        </p:nvSpPr>
        <p:spPr/>
        <p:txBody>
          <a:bodyPr>
            <a:noAutofit/>
          </a:bodyPr>
          <a:lstStyle/>
          <a:p>
            <a:r>
              <a:rPr lang="hi-IN" sz="2800" dirty="0"/>
              <a:t>ओम्मन ने अध्ययन किया कि कैसे सामाजिक आंदोलन (जैसे भूदान या ग्रामदान आंदोलन) विरोध के रूप में शुरू होते हैं लेकिन अंततः व्यवस्था का हिस्सा बन जाते हैं। </a:t>
            </a:r>
            <a:endParaRPr lang="en-US" sz="2800" dirty="0"/>
          </a:p>
          <a:p>
            <a:r>
              <a:rPr lang="hi-IN" sz="2800" dirty="0"/>
              <a:t>विरोध बनाम शक्ति</a:t>
            </a:r>
            <a:r>
              <a:rPr lang="en-US" sz="2800" dirty="0"/>
              <a:t> </a:t>
            </a:r>
            <a:r>
              <a:rPr lang="hi-IN" sz="2800" dirty="0"/>
              <a:t>: उन्होंने विश्लेषण किया कि कैसे आंदोलन "विरोध-उन्मुख" से "शक्ति-उन्मुख" हो जाते हैं। </a:t>
            </a:r>
            <a:endParaRPr lang="en-US" sz="2800" dirty="0"/>
          </a:p>
          <a:p>
            <a:r>
              <a:rPr lang="hi-IN" sz="2800" dirty="0"/>
              <a:t>जीवन चक्र</a:t>
            </a:r>
            <a:r>
              <a:rPr lang="en-US" sz="2800" dirty="0"/>
              <a:t> </a:t>
            </a:r>
            <a:r>
              <a:rPr lang="hi-IN" sz="2800" dirty="0"/>
              <a:t>: उन्होंने करिश्मा (नेतृत्व) से नौकरशाही (संगठन) तक आंदोलनों की यात्रा का पता लगाया।</a:t>
            </a:r>
            <a:endParaRPr lang="en-US" sz="2800" dirty="0"/>
          </a:p>
        </p:txBody>
      </p:sp>
    </p:spTree>
    <p:extLst>
      <p:ext uri="{BB962C8B-B14F-4D97-AF65-F5344CB8AC3E}">
        <p14:creationId xmlns:p14="http://schemas.microsoft.com/office/powerpoint/2010/main" val="1349384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15D2-C68B-46F4-80FF-A955E2FD1E84}"/>
              </a:ext>
            </a:extLst>
          </p:cNvPr>
          <p:cNvSpPr>
            <a:spLocks noGrp="1"/>
          </p:cNvSpPr>
          <p:nvPr>
            <p:ph type="title"/>
          </p:nvPr>
        </p:nvSpPr>
        <p:spPr/>
        <p:txBody>
          <a:bodyPr>
            <a:normAutofit/>
          </a:bodyPr>
          <a:lstStyle/>
          <a:p>
            <a:r>
              <a:rPr lang="en-US" sz="4000" b="1" i="0" dirty="0">
                <a:solidFill>
                  <a:srgbClr val="1F1F1F"/>
                </a:solidFill>
                <a:effectLst/>
                <a:latin typeface="Google Sans Flex"/>
              </a:rPr>
              <a:t>Framework of Social Movements</a:t>
            </a:r>
            <a:br>
              <a:rPr lang="en-US" b="1"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30BD8E81-007F-403C-8F8A-B5333D9A406B}"/>
              </a:ext>
            </a:extLst>
          </p:cNvPr>
          <p:cNvSpPr>
            <a:spLocks noGrp="1"/>
          </p:cNvSpPr>
          <p:nvPr>
            <p:ph sz="quarter" idx="13"/>
          </p:nvPr>
        </p:nvSpPr>
        <p:spPr>
          <a:xfrm>
            <a:off x="913774" y="1627094"/>
            <a:ext cx="10363826" cy="4612389"/>
          </a:xfrm>
        </p:spPr>
        <p:txBody>
          <a:bodyPr>
            <a:noAutofit/>
          </a:bodyPr>
          <a:lstStyle/>
          <a:p>
            <a:r>
              <a:rPr lang="en-US" b="0" i="0" dirty="0">
                <a:solidFill>
                  <a:srgbClr val="1F1F1F"/>
                </a:solidFill>
                <a:effectLst/>
                <a:latin typeface="Times New Roman" panose="02020603050405020304" pitchFamily="18" charset="0"/>
                <a:cs typeface="Times New Roman" panose="02020603050405020304" pitchFamily="18" charset="0"/>
              </a:rPr>
              <a:t>Three timelines to consider to understand the movements:</a:t>
            </a:r>
          </a:p>
          <a:p>
            <a:pPr marL="0" indent="0">
              <a:buNone/>
            </a:pPr>
            <a:endParaRPr lang="en-US" dirty="0">
              <a:solidFill>
                <a:srgbClr val="1F1F1F"/>
              </a:solidFill>
              <a:latin typeface="Times New Roman" panose="02020603050405020304" pitchFamily="18" charset="0"/>
              <a:cs typeface="Times New Roman" panose="02020603050405020304" pitchFamily="18" charset="0"/>
            </a:endParaRPr>
          </a:p>
          <a:p>
            <a:r>
              <a:rPr lang="en-US" b="1" i="0" dirty="0">
                <a:solidFill>
                  <a:srgbClr val="1F1F1F"/>
                </a:solidFill>
                <a:effectLst/>
                <a:latin typeface="Times New Roman" panose="02020603050405020304" pitchFamily="18" charset="0"/>
                <a:cs typeface="Times New Roman" panose="02020603050405020304" pitchFamily="18" charset="0"/>
              </a:rPr>
              <a:t>History:</a:t>
            </a:r>
            <a:r>
              <a:rPr lang="en-US" b="0" i="0" dirty="0">
                <a:solidFill>
                  <a:srgbClr val="1F1F1F"/>
                </a:solidFill>
                <a:effectLst/>
                <a:latin typeface="Times New Roman" panose="02020603050405020304" pitchFamily="18" charset="0"/>
                <a:cs typeface="Times New Roman" panose="02020603050405020304" pitchFamily="18" charset="0"/>
              </a:rPr>
              <a:t> The History of the Movement.</a:t>
            </a:r>
            <a:br>
              <a:rPr lang="en-US" b="0" i="0" dirty="0">
                <a:solidFill>
                  <a:srgbClr val="1F1F1F"/>
                </a:solidFill>
                <a:effectLst/>
                <a:latin typeface="Times New Roman" panose="02020603050405020304" pitchFamily="18" charset="0"/>
                <a:cs typeface="Times New Roman" panose="02020603050405020304" pitchFamily="18" charset="0"/>
              </a:rPr>
            </a:br>
            <a:endParaRPr lang="en-US" b="0" i="0" dirty="0">
              <a:solidFill>
                <a:srgbClr val="1F1F1F"/>
              </a:solidFill>
              <a:effectLst/>
              <a:latin typeface="Times New Roman" panose="02020603050405020304" pitchFamily="18" charset="0"/>
              <a:cs typeface="Times New Roman" panose="02020603050405020304" pitchFamily="18" charset="0"/>
            </a:endParaRPr>
          </a:p>
          <a:p>
            <a:r>
              <a:rPr lang="en-US" b="1" i="0" dirty="0">
                <a:solidFill>
                  <a:srgbClr val="1F1F1F"/>
                </a:solidFill>
                <a:effectLst/>
                <a:latin typeface="Times New Roman" panose="02020603050405020304" pitchFamily="18" charset="0"/>
                <a:cs typeface="Times New Roman" panose="02020603050405020304" pitchFamily="18" charset="0"/>
              </a:rPr>
              <a:t>Current (Social Structure):</a:t>
            </a:r>
            <a:r>
              <a:rPr lang="en-US" b="0" i="0" dirty="0">
                <a:solidFill>
                  <a:srgbClr val="1F1F1F"/>
                </a:solidFill>
                <a:effectLst/>
                <a:latin typeface="Times New Roman" panose="02020603050405020304" pitchFamily="18" charset="0"/>
                <a:cs typeface="Times New Roman" panose="02020603050405020304" pitchFamily="18" charset="0"/>
              </a:rPr>
              <a:t> Current Scenario.</a:t>
            </a:r>
            <a:br>
              <a:rPr lang="en-US" b="0" i="0" dirty="0">
                <a:solidFill>
                  <a:srgbClr val="1F1F1F"/>
                </a:solidFill>
                <a:effectLst/>
                <a:latin typeface="Times New Roman" panose="02020603050405020304" pitchFamily="18" charset="0"/>
                <a:cs typeface="Times New Roman" panose="02020603050405020304" pitchFamily="18" charset="0"/>
              </a:rPr>
            </a:br>
            <a:endParaRPr lang="en-US" b="0" i="0" dirty="0">
              <a:solidFill>
                <a:srgbClr val="1F1F1F"/>
              </a:solidFill>
              <a:effectLst/>
              <a:latin typeface="Times New Roman" panose="02020603050405020304" pitchFamily="18" charset="0"/>
              <a:cs typeface="Times New Roman" panose="02020603050405020304" pitchFamily="18" charset="0"/>
            </a:endParaRPr>
          </a:p>
          <a:p>
            <a:r>
              <a:rPr lang="en-US" b="1" i="0" dirty="0">
                <a:solidFill>
                  <a:srgbClr val="1F1F1F"/>
                </a:solidFill>
                <a:effectLst/>
                <a:latin typeface="Times New Roman" panose="02020603050405020304" pitchFamily="18" charset="0"/>
                <a:cs typeface="Times New Roman" panose="02020603050405020304" pitchFamily="18" charset="0"/>
              </a:rPr>
              <a:t>Vision:</a:t>
            </a:r>
            <a:r>
              <a:rPr lang="en-US" b="0" i="0" dirty="0">
                <a:solidFill>
                  <a:srgbClr val="1F1F1F"/>
                </a:solidFill>
                <a:effectLst/>
                <a:latin typeface="Times New Roman" panose="02020603050405020304" pitchFamily="18" charset="0"/>
                <a:cs typeface="Times New Roman" panose="02020603050405020304" pitchFamily="18" charset="0"/>
              </a:rPr>
              <a:t> What the movement wants in the future.</a:t>
            </a:r>
          </a:p>
          <a:p>
            <a:r>
              <a:rPr lang="en-US" b="0" i="0" dirty="0">
                <a:solidFill>
                  <a:srgbClr val="1F1F1F"/>
                </a:solidFill>
                <a:effectLst/>
                <a:latin typeface="Times New Roman" panose="02020603050405020304" pitchFamily="18" charset="0"/>
                <a:cs typeface="Times New Roman" panose="02020603050405020304" pitchFamily="18" charset="0"/>
              </a:rPr>
              <a:t>When we look at a movement, </a:t>
            </a:r>
            <a:r>
              <a:rPr lang="en-US" b="0" i="0" dirty="0" err="1">
                <a:solidFill>
                  <a:srgbClr val="1F1F1F"/>
                </a:solidFill>
                <a:effectLst/>
                <a:latin typeface="Times New Roman" panose="02020603050405020304" pitchFamily="18" charset="0"/>
                <a:cs typeface="Times New Roman" panose="02020603050405020304" pitchFamily="18" charset="0"/>
              </a:rPr>
              <a:t>oOman</a:t>
            </a:r>
            <a:r>
              <a:rPr lang="en-US" b="0" i="0" dirty="0">
                <a:solidFill>
                  <a:srgbClr val="1F1F1F"/>
                </a:solidFill>
                <a:effectLst/>
                <a:latin typeface="Times New Roman" panose="02020603050405020304" pitchFamily="18" charset="0"/>
                <a:cs typeface="Times New Roman" panose="02020603050405020304" pitchFamily="18" charset="0"/>
              </a:rPr>
              <a:t> says we have to look at its 'past' (history), 'present' (structure) and 'future' (goals). Just seeing today's protest is not enough."</a:t>
            </a:r>
          </a:p>
          <a:p>
            <a:pPr marL="0" indent="0">
              <a:buNone/>
            </a:pPr>
            <a:br>
              <a:rPr lang="en-US" b="0" i="0" dirty="0">
                <a:solidFill>
                  <a:srgbClr val="1F1F1F"/>
                </a:solidFill>
                <a:effectLst/>
                <a:latin typeface="Google Sans Flex"/>
              </a:rPr>
            </a:br>
            <a:endParaRPr lang="en-US" dirty="0"/>
          </a:p>
        </p:txBody>
      </p:sp>
    </p:spTree>
    <p:extLst>
      <p:ext uri="{BB962C8B-B14F-4D97-AF65-F5344CB8AC3E}">
        <p14:creationId xmlns:p14="http://schemas.microsoft.com/office/powerpoint/2010/main" val="4022195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B0D5A-CFF4-496B-90BF-97EC836934A7}"/>
              </a:ext>
            </a:extLst>
          </p:cNvPr>
          <p:cNvSpPr>
            <a:spLocks noGrp="1"/>
          </p:cNvSpPr>
          <p:nvPr>
            <p:ph type="title"/>
          </p:nvPr>
        </p:nvSpPr>
        <p:spPr/>
        <p:txBody>
          <a:bodyPr/>
          <a:lstStyle/>
          <a:p>
            <a:r>
              <a:rPr lang="hi-IN" dirty="0"/>
              <a:t>सामाजिक आंदोलनों की रूपरेखा</a:t>
            </a:r>
            <a:endParaRPr lang="en-US" dirty="0"/>
          </a:p>
        </p:txBody>
      </p:sp>
      <p:sp>
        <p:nvSpPr>
          <p:cNvPr id="3" name="Content Placeholder 2">
            <a:extLst>
              <a:ext uri="{FF2B5EF4-FFF2-40B4-BE49-F238E27FC236}">
                <a16:creationId xmlns:a16="http://schemas.microsoft.com/office/drawing/2014/main" id="{CC6D2031-F9B8-4264-BD77-DF48550509BE}"/>
              </a:ext>
            </a:extLst>
          </p:cNvPr>
          <p:cNvSpPr>
            <a:spLocks noGrp="1"/>
          </p:cNvSpPr>
          <p:nvPr>
            <p:ph sz="quarter" idx="13"/>
          </p:nvPr>
        </p:nvSpPr>
        <p:spPr>
          <a:xfrm>
            <a:off x="913774" y="2367091"/>
            <a:ext cx="10363826" cy="4302649"/>
          </a:xfrm>
        </p:spPr>
        <p:txBody>
          <a:bodyPr>
            <a:normAutofit fontScale="70000" lnSpcReduction="20000"/>
          </a:bodyPr>
          <a:lstStyle/>
          <a:p>
            <a:pPr marL="0" indent="0">
              <a:buNone/>
            </a:pPr>
            <a:r>
              <a:rPr lang="hi-IN" sz="3600" dirty="0"/>
              <a:t>आंदोलनों को समझने के लिए विचार करने योग्य तीन समय-सीमाएँ: </a:t>
            </a:r>
          </a:p>
          <a:p>
            <a:r>
              <a:rPr lang="hi-IN" sz="3600" dirty="0"/>
              <a:t>इतिहास: आंदोलन का इतिहास. </a:t>
            </a:r>
            <a:endParaRPr lang="en-US" sz="3600" dirty="0"/>
          </a:p>
          <a:p>
            <a:r>
              <a:rPr lang="hi-IN" sz="3600" dirty="0"/>
              <a:t>वर्तमान (सामाजिक संरचना): वर्तमान परिदृश्य। </a:t>
            </a:r>
          </a:p>
          <a:p>
            <a:r>
              <a:rPr lang="hi-IN" sz="3600" dirty="0"/>
              <a:t>विज़न: आंदोलन भविष्य में क्या चाहता है।</a:t>
            </a:r>
            <a:endParaRPr lang="en-US" sz="3600" dirty="0"/>
          </a:p>
          <a:p>
            <a:endParaRPr lang="en-US" sz="3600" b="0" i="1" dirty="0">
              <a:solidFill>
                <a:srgbClr val="1F1F1F"/>
              </a:solidFill>
              <a:effectLst/>
              <a:latin typeface="Google Sans Flex"/>
            </a:endParaRPr>
          </a:p>
          <a:p>
            <a:r>
              <a:rPr lang="hi-IN" sz="3600" b="0" i="1" dirty="0">
                <a:solidFill>
                  <a:srgbClr val="1F1F1F"/>
                </a:solidFill>
                <a:effectLst/>
                <a:latin typeface="Google Sans Flex"/>
              </a:rPr>
              <a:t>जब हम किसी आंदोलन को देखते हैं, तो ओम्मन कहते हैं कि हमें उसका 'अतीत' (इतिहास), 'वर्तमान' (ढांचा) और 'भविष्य' (लक्ष्य) तीनों देखना होगा। सिर्फ आज का विरोध देखना काफी नहीं है।"</a:t>
            </a:r>
            <a:br>
              <a:rPr lang="en-US" sz="3600" b="0" i="0" dirty="0">
                <a:solidFill>
                  <a:srgbClr val="1F1F1F"/>
                </a:solidFill>
                <a:effectLst/>
                <a:latin typeface="Google Sans Flex"/>
              </a:rPr>
            </a:br>
            <a:endParaRPr lang="en-US" sz="3600" dirty="0"/>
          </a:p>
          <a:p>
            <a:endParaRPr lang="en-US" dirty="0"/>
          </a:p>
        </p:txBody>
      </p:sp>
    </p:spTree>
    <p:extLst>
      <p:ext uri="{BB962C8B-B14F-4D97-AF65-F5344CB8AC3E}">
        <p14:creationId xmlns:p14="http://schemas.microsoft.com/office/powerpoint/2010/main" val="4159888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133FC-4A98-4AA9-8B90-ED4AB64DCF49}"/>
              </a:ext>
            </a:extLst>
          </p:cNvPr>
          <p:cNvSpPr>
            <a:spLocks noGrp="1"/>
          </p:cNvSpPr>
          <p:nvPr>
            <p:ph type="title"/>
          </p:nvPr>
        </p:nvSpPr>
        <p:spPr/>
        <p:txBody>
          <a:bodyPr>
            <a:normAutofit/>
          </a:bodyPr>
          <a:lstStyle/>
          <a:p>
            <a:r>
              <a:rPr lang="en-US" b="1" i="0" dirty="0">
                <a:solidFill>
                  <a:srgbClr val="1F1F1F"/>
                </a:solidFill>
                <a:effectLst/>
                <a:latin typeface="Google Sans Flex"/>
              </a:rPr>
              <a:t>The "Pluralist" Model of Society</a:t>
            </a:r>
            <a:br>
              <a:rPr lang="en-US" b="1"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6FD27F7A-9126-40D6-BA20-054C31218161}"/>
              </a:ext>
            </a:extLst>
          </p:cNvPr>
          <p:cNvSpPr>
            <a:spLocks noGrp="1"/>
          </p:cNvSpPr>
          <p:nvPr>
            <p:ph sz="quarter" idx="13"/>
          </p:nvPr>
        </p:nvSpPr>
        <p:spPr>
          <a:xfrm>
            <a:off x="913774" y="1640541"/>
            <a:ext cx="10363826" cy="5002305"/>
          </a:xfrm>
        </p:spPr>
        <p:txBody>
          <a:bodyPr>
            <a:normAutofit fontScale="92500" lnSpcReduction="10000"/>
          </a:bodyPr>
          <a:lstStyle/>
          <a:p>
            <a:pPr algn="l">
              <a:buFont typeface="Arial" panose="020B0604020202020204" pitchFamily="34" charset="0"/>
              <a:buChar char="•"/>
            </a:pPr>
            <a:r>
              <a:rPr lang="en-US" b="1" i="0" dirty="0">
                <a:solidFill>
                  <a:srgbClr val="1F1F1F"/>
                </a:solidFill>
                <a:effectLst/>
                <a:latin typeface="Times New Roman" panose="02020603050405020304" pitchFamily="18" charset="0"/>
                <a:cs typeface="Times New Roman" panose="02020603050405020304" pitchFamily="18" charset="0"/>
              </a:rPr>
              <a:t>Rejection of the Three Approaches:</a:t>
            </a:r>
            <a:r>
              <a:rPr lang="en-US" b="0" i="0" dirty="0">
                <a:solidFill>
                  <a:srgbClr val="1F1F1F"/>
                </a:solidFill>
                <a:effectLst/>
                <a:latin typeface="Times New Roman" panose="02020603050405020304" pitchFamily="18" charset="0"/>
                <a:cs typeface="Times New Roman" panose="02020603050405020304" pitchFamily="18" charset="0"/>
              </a:rPr>
              <a:t> he reject the traditional institutionalist, nationalist and cosmopolitan approaches in Indian sociology.</a:t>
            </a:r>
          </a:p>
          <a:p>
            <a:pPr algn="l">
              <a:buFont typeface="Arial" panose="020B0604020202020204" pitchFamily="34" charset="0"/>
              <a:buChar char="•"/>
            </a:pPr>
            <a:r>
              <a:rPr lang="en-US" b="0" i="0" dirty="0">
                <a:solidFill>
                  <a:srgbClr val="1F1F1F"/>
                </a:solidFill>
                <a:effectLst/>
                <a:latin typeface="Times New Roman" panose="02020603050405020304" pitchFamily="18" charset="0"/>
                <a:cs typeface="Times New Roman" panose="02020603050405020304" pitchFamily="18" charset="0"/>
              </a:rPr>
              <a:t>He rejected the "Melting Pot" model (where everyone becomes the same). Instead, he advocated for </a:t>
            </a:r>
            <a:r>
              <a:rPr lang="en-US" b="1" i="0" dirty="0">
                <a:solidFill>
                  <a:srgbClr val="1F1F1F"/>
                </a:solidFill>
                <a:effectLst/>
                <a:latin typeface="Times New Roman" panose="02020603050405020304" pitchFamily="18" charset="0"/>
                <a:cs typeface="Times New Roman" panose="02020603050405020304" pitchFamily="18" charset="0"/>
              </a:rPr>
              <a:t>Pluralism</a:t>
            </a:r>
            <a:r>
              <a:rPr lang="en-US" b="0" i="0" dirty="0">
                <a:solidFill>
                  <a:srgbClr val="1F1F1F"/>
                </a:solidFill>
                <a:effectLst/>
                <a:latin typeface="Times New Roman" panose="02020603050405020304" pitchFamily="18" charset="0"/>
                <a:cs typeface="Times New Roman" panose="02020603050405020304" pitchFamily="18" charset="0"/>
              </a:rPr>
              <a:t>, where different cultural identities coexist under a single democratic political framework.</a:t>
            </a:r>
            <a:br>
              <a:rPr lang="en-US" b="0" i="0" dirty="0">
                <a:solidFill>
                  <a:srgbClr val="1F1F1F"/>
                </a:solidFill>
                <a:effectLst/>
                <a:latin typeface="Times New Roman" panose="02020603050405020304" pitchFamily="18" charset="0"/>
                <a:cs typeface="Times New Roman" panose="02020603050405020304" pitchFamily="18" charset="0"/>
              </a:rPr>
            </a:br>
            <a:endParaRPr lang="en-US" b="0" i="0" dirty="0">
              <a:solidFill>
                <a:srgbClr val="1F1F1F"/>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rgbClr val="1F1F1F"/>
                </a:solidFill>
                <a:effectLst/>
                <a:latin typeface="Times New Roman" panose="02020603050405020304" pitchFamily="18" charset="0"/>
                <a:cs typeface="Times New Roman" panose="02020603050405020304" pitchFamily="18" charset="0"/>
              </a:rPr>
              <a:t>Definition of pluralism:</a:t>
            </a:r>
            <a:r>
              <a:rPr lang="en-US" b="0" i="0" dirty="0">
                <a:solidFill>
                  <a:srgbClr val="1F1F1F"/>
                </a:solidFill>
                <a:effectLst/>
                <a:latin typeface="Times New Roman" panose="02020603050405020304" pitchFamily="18" charset="0"/>
                <a:cs typeface="Times New Roman" panose="02020603050405020304" pitchFamily="18" charset="0"/>
              </a:rPr>
              <a:t> historical diversity, humanism at the national level, and an inclusion of indigenous ideas.</a:t>
            </a:r>
          </a:p>
          <a:p>
            <a:pPr algn="l">
              <a:buFont typeface="Arial" panose="020B0604020202020204" pitchFamily="34" charset="0"/>
              <a:buChar char="•"/>
            </a:pPr>
            <a:r>
              <a:rPr lang="en-US" b="0" i="1" dirty="0">
                <a:solidFill>
                  <a:srgbClr val="1F1F1F"/>
                </a:solidFill>
                <a:effectLst/>
                <a:latin typeface="Times New Roman" panose="02020603050405020304" pitchFamily="18" charset="0"/>
                <a:cs typeface="Times New Roman" panose="02020603050405020304" pitchFamily="18" charset="0"/>
              </a:rPr>
              <a:t>The thing to be noted here is that </a:t>
            </a:r>
            <a:r>
              <a:rPr lang="en-US" b="0" i="1" dirty="0" err="1">
                <a:solidFill>
                  <a:srgbClr val="1F1F1F"/>
                </a:solidFill>
                <a:effectLst/>
                <a:latin typeface="Times New Roman" panose="02020603050405020304" pitchFamily="18" charset="0"/>
                <a:cs typeface="Times New Roman" panose="02020603050405020304" pitchFamily="18" charset="0"/>
              </a:rPr>
              <a:t>Oommen</a:t>
            </a:r>
            <a:r>
              <a:rPr lang="en-US" b="0" i="1" dirty="0">
                <a:solidFill>
                  <a:srgbClr val="1F1F1F"/>
                </a:solidFill>
                <a:effectLst/>
                <a:latin typeface="Times New Roman" panose="02020603050405020304" pitchFamily="18" charset="0"/>
                <a:cs typeface="Times New Roman" panose="02020603050405020304" pitchFamily="18" charset="0"/>
              </a:rPr>
              <a:t> does not bind himself to any one ideology. They are neither purely nationalist, nor merely institutional. They call themselves 'pluralists' because in a country like India where there is so much diversity, society cannot be understood just by wearing one spectacle."</a:t>
            </a:r>
            <a:endParaRPr lang="en-US" b="0" i="0" dirty="0">
              <a:solidFill>
                <a:srgbClr val="1F1F1F"/>
              </a:solidFill>
              <a:effectLs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02324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58C1B-B751-4FB2-B620-C176FD87952E}"/>
              </a:ext>
            </a:extLst>
          </p:cNvPr>
          <p:cNvSpPr>
            <a:spLocks noGrp="1"/>
          </p:cNvSpPr>
          <p:nvPr>
            <p:ph sz="quarter" idx="13"/>
          </p:nvPr>
        </p:nvSpPr>
        <p:spPr/>
        <p:txBody>
          <a:bodyPr>
            <a:normAutofit fontScale="92500" lnSpcReduction="20000"/>
          </a:bodyPr>
          <a:lstStyle/>
          <a:p>
            <a:r>
              <a:rPr lang="hi-IN" dirty="0"/>
              <a:t>तीन दृष्टिकोणों की अस्वीकृति: उन्होंने भारतीय समाजशास्त्र में पारंपरिक संस्थागत, राष्ट्रवादी और विश्वव्यापी दृष्टिकोण को अस्वीकार कर दिया।</a:t>
            </a:r>
          </a:p>
          <a:p>
            <a:r>
              <a:rPr lang="hi-IN" dirty="0"/>
              <a:t>उन्होंने "मेल्टिंग पॉट" मॉडल (जहां हर कोई एक जैसा हो जाता है) को खारिज कर दिया। इसके बजाय, उन्होंने बहुलवाद की वकालत की, जहां विभिन्न सांस्कृतिक पहचान एक ही लोकतांत्रिक राजनीतिक ढांचे के तहत सह-अस्तित्व में हैं। </a:t>
            </a:r>
          </a:p>
          <a:p>
            <a:r>
              <a:rPr lang="hi-IN" dirty="0"/>
              <a:t>बहुलवाद की परिभाषा: ऐतिहासिक विविधता, राष्ट्रीय स्तर पर मानवतावाद और स्वदेशी विचारों का समावेश।</a:t>
            </a:r>
            <a:endParaRPr lang="en-US" dirty="0"/>
          </a:p>
          <a:p>
            <a:r>
              <a:rPr lang="hi-IN" b="0" i="1" dirty="0">
                <a:solidFill>
                  <a:srgbClr val="1F1F1F"/>
                </a:solidFill>
                <a:effectLst/>
                <a:latin typeface="Google Sans Flex"/>
              </a:rPr>
              <a:t>यहाँ ध्यान देने वाली बात यह है कि ओम्मन खुद को किसी एक विचारधारा में नहीं बांधते। वे न तो पूरी तरह राष्ट्रवादी हैं, न ही केवल संस्थागत। वे खुद को 'बहुलवादी' कहते हैं, क्योंकि भारत जैसे देश में जहाँ इतनी विविधता है, वहाँ केवल एक चश्मा पहनकर समाज को नहीं समझा जा सकता।"</a:t>
            </a:r>
            <a:endParaRPr lang="en-US" dirty="0"/>
          </a:p>
        </p:txBody>
      </p:sp>
      <p:sp>
        <p:nvSpPr>
          <p:cNvPr id="2" name="Title 1">
            <a:extLst>
              <a:ext uri="{FF2B5EF4-FFF2-40B4-BE49-F238E27FC236}">
                <a16:creationId xmlns:a16="http://schemas.microsoft.com/office/drawing/2014/main" id="{E224A6B4-C4C2-4ECF-816C-464AB376D70F}"/>
              </a:ext>
            </a:extLst>
          </p:cNvPr>
          <p:cNvSpPr>
            <a:spLocks noGrp="1"/>
          </p:cNvSpPr>
          <p:nvPr>
            <p:ph type="title"/>
          </p:nvPr>
        </p:nvSpPr>
        <p:spPr/>
        <p:txBody>
          <a:bodyPr/>
          <a:lstStyle/>
          <a:p>
            <a:r>
              <a:rPr lang="hi-IN" dirty="0"/>
              <a:t>समाज का "बहुलवादी" मॉडल</a:t>
            </a:r>
            <a:endParaRPr lang="en-US" dirty="0"/>
          </a:p>
        </p:txBody>
      </p:sp>
    </p:spTree>
    <p:extLst>
      <p:ext uri="{BB962C8B-B14F-4D97-AF65-F5344CB8AC3E}">
        <p14:creationId xmlns:p14="http://schemas.microsoft.com/office/powerpoint/2010/main" val="2719356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95C6-591C-4D7D-B007-4F608FB7DEDB}"/>
              </a:ext>
            </a:extLst>
          </p:cNvPr>
          <p:cNvSpPr>
            <a:spLocks noGrp="1"/>
          </p:cNvSpPr>
          <p:nvPr>
            <p:ph type="title"/>
          </p:nvPr>
        </p:nvSpPr>
        <p:spPr/>
        <p:txBody>
          <a:bodyPr>
            <a:normAutofit/>
          </a:bodyPr>
          <a:lstStyle/>
          <a:p>
            <a:r>
              <a:rPr lang="en-US" b="1" i="0" dirty="0">
                <a:solidFill>
                  <a:srgbClr val="1F1F1F"/>
                </a:solidFill>
                <a:effectLst/>
                <a:latin typeface="Google Sans Flex"/>
              </a:rPr>
              <a:t>Insiders vs. Outsiders</a:t>
            </a:r>
            <a:br>
              <a:rPr lang="en-US" b="1" i="0" dirty="0">
                <a:solidFill>
                  <a:srgbClr val="1F1F1F"/>
                </a:solidFill>
                <a:effectLst/>
                <a:latin typeface="Google Sans Flex"/>
              </a:rPr>
            </a:br>
            <a:br>
              <a:rPr lang="en-US" b="0"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20F2F2F1-2DE8-4FFA-B37B-369EE2F65539}"/>
              </a:ext>
            </a:extLst>
          </p:cNvPr>
          <p:cNvSpPr>
            <a:spLocks noGrp="1"/>
          </p:cNvSpPr>
          <p:nvPr>
            <p:ph sz="quarter" idx="13"/>
          </p:nvPr>
        </p:nvSpPr>
        <p:spPr>
          <a:xfrm>
            <a:off x="913774" y="1398494"/>
            <a:ext cx="10363826" cy="5298141"/>
          </a:xfrm>
        </p:spPr>
        <p:txBody>
          <a:bodyPr>
            <a:normAutofit fontScale="92500" lnSpcReduction="20000"/>
          </a:bodyPr>
          <a:lstStyle/>
          <a:p>
            <a:r>
              <a:rPr lang="en-US" b="0" i="0" dirty="0">
                <a:solidFill>
                  <a:srgbClr val="1F1F1F"/>
                </a:solidFill>
                <a:effectLst/>
                <a:latin typeface="Times New Roman" panose="02020603050405020304" pitchFamily="18" charset="0"/>
                <a:cs typeface="Times New Roman" panose="02020603050405020304" pitchFamily="18" charset="0"/>
              </a:rPr>
              <a:t>In his studies of social movements and migration, he analyzed the tension between "sons of the soil" (insiders) and migrants (outsiders). He argued that this tension is a byproduct of how "Nation" and "State" are confused in the political process.</a:t>
            </a:r>
          </a:p>
          <a:p>
            <a:pPr algn="l">
              <a:buFont typeface="Arial" panose="020B0604020202020204" pitchFamily="34" charset="0"/>
              <a:buChar char="•"/>
            </a:pPr>
            <a:r>
              <a:rPr lang="en-US" b="1" i="0" dirty="0">
                <a:solidFill>
                  <a:srgbClr val="1F1F1F"/>
                </a:solidFill>
                <a:effectLst/>
                <a:latin typeface="Times New Roman" panose="02020603050405020304" pitchFamily="18" charset="0"/>
                <a:cs typeface="Times New Roman" panose="02020603050405020304" pitchFamily="18" charset="0"/>
              </a:rPr>
              <a:t>New interpretation of history:</a:t>
            </a:r>
            <a:r>
              <a:rPr lang="en-US" b="0" i="0" dirty="0">
                <a:solidFill>
                  <a:srgbClr val="1F1F1F"/>
                </a:solidFill>
                <a:effectLst/>
                <a:latin typeface="Times New Roman" panose="02020603050405020304" pitchFamily="18" charset="0"/>
                <a:cs typeface="Times New Roman" panose="02020603050405020304" pitchFamily="18" charset="0"/>
              </a:rPr>
              <a:t> challenged the idea that Christianity was "imported" by the British.</a:t>
            </a:r>
          </a:p>
          <a:p>
            <a:pPr algn="l">
              <a:buFont typeface="Arial" panose="020B0604020202020204" pitchFamily="34" charset="0"/>
              <a:buChar char="•"/>
            </a:pPr>
            <a:r>
              <a:rPr lang="en-US" b="1" i="0" dirty="0">
                <a:solidFill>
                  <a:srgbClr val="1F1F1F"/>
                </a:solidFill>
                <a:effectLst/>
                <a:latin typeface="Times New Roman" panose="02020603050405020304" pitchFamily="18" charset="0"/>
                <a:cs typeface="Times New Roman" panose="02020603050405020304" pitchFamily="18" charset="0"/>
              </a:rPr>
              <a:t>Example of Kerala:</a:t>
            </a:r>
            <a:r>
              <a:rPr lang="en-US" b="0" i="0" dirty="0">
                <a:solidFill>
                  <a:srgbClr val="1F1F1F"/>
                </a:solidFill>
                <a:effectLst/>
                <a:latin typeface="Times New Roman" panose="02020603050405020304" pitchFamily="18" charset="0"/>
                <a:cs typeface="Times New Roman" panose="02020603050405020304" pitchFamily="18" charset="0"/>
              </a:rPr>
              <a:t> Argued that Christianity (third century AD) existed in Kerala long before the arrival of the British and some forms of modern Hinduism.</a:t>
            </a:r>
          </a:p>
          <a:p>
            <a:pPr marL="0" indent="0" algn="l">
              <a:buNone/>
            </a:pPr>
            <a:r>
              <a:rPr lang="en-US" b="0" i="0" dirty="0">
                <a:solidFill>
                  <a:srgbClr val="1F1F1F"/>
                </a:solidFill>
                <a:effectLst/>
                <a:latin typeface="Times New Roman" panose="02020603050405020304" pitchFamily="18" charset="0"/>
                <a:cs typeface="Times New Roman" panose="02020603050405020304" pitchFamily="18" charset="0"/>
              </a:rPr>
              <a:t>he advocate that Christians in India are just as indigenous as other groups.</a:t>
            </a:r>
          </a:p>
          <a:p>
            <a:pPr marL="0" indent="0" algn="l">
              <a:buNone/>
            </a:pPr>
            <a:r>
              <a:rPr lang="en-US" b="0" i="0" dirty="0">
                <a:solidFill>
                  <a:srgbClr val="1F1F1F"/>
                </a:solidFill>
                <a:effectLst/>
                <a:latin typeface="Times New Roman" panose="02020603050405020304" pitchFamily="18" charset="0"/>
                <a:cs typeface="Times New Roman" panose="02020603050405020304" pitchFamily="18" charset="0"/>
              </a:rPr>
              <a:t>This part is very important. </a:t>
            </a:r>
            <a:r>
              <a:rPr lang="en-US" b="0" i="0" dirty="0" err="1">
                <a:solidFill>
                  <a:srgbClr val="1F1F1F"/>
                </a:solidFill>
                <a:effectLst/>
                <a:latin typeface="Times New Roman" panose="02020603050405020304" pitchFamily="18" charset="0"/>
                <a:cs typeface="Times New Roman" panose="02020603050405020304" pitchFamily="18" charset="0"/>
              </a:rPr>
              <a:t>Oommen</a:t>
            </a:r>
            <a:r>
              <a:rPr lang="en-US" b="0" i="0" dirty="0">
                <a:solidFill>
                  <a:srgbClr val="1F1F1F"/>
                </a:solidFill>
                <a:effectLst/>
                <a:latin typeface="Times New Roman" panose="02020603050405020304" pitchFamily="18" charset="0"/>
                <a:cs typeface="Times New Roman" panose="02020603050405020304" pitchFamily="18" charset="0"/>
              </a:rPr>
              <a:t> says a revolutionary thing – Christianity has not been propagated in India. Giving the example of Kerala, he says that Christianity here is older than many Hindu religions. Therefore, the definition of 'outer' and 'inner' must be left to us again."</a:t>
            </a:r>
          </a:p>
          <a:p>
            <a:endParaRPr lang="en-US" b="0" i="0" dirty="0">
              <a:solidFill>
                <a:srgbClr val="1F1F1F"/>
              </a:solidFill>
              <a:effectLst/>
              <a:latin typeface="Times New Roman" panose="02020603050405020304" pitchFamily="18" charset="0"/>
              <a:cs typeface="Times New Roman" panose="02020603050405020304" pitchFamily="18" charset="0"/>
            </a:endParaRPr>
          </a:p>
          <a:p>
            <a:endParaRPr lang="en-US" dirty="0">
              <a:solidFill>
                <a:srgbClr val="1F1F1F"/>
              </a:solidFill>
              <a:latin typeface="Google Sans Flex"/>
            </a:endParaRPr>
          </a:p>
          <a:p>
            <a:endParaRPr lang="en-US" dirty="0"/>
          </a:p>
        </p:txBody>
      </p:sp>
    </p:spTree>
    <p:extLst>
      <p:ext uri="{BB962C8B-B14F-4D97-AF65-F5344CB8AC3E}">
        <p14:creationId xmlns:p14="http://schemas.microsoft.com/office/powerpoint/2010/main" val="2437092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C6569-BAA0-4221-940E-FEC7372679B8}"/>
              </a:ext>
            </a:extLst>
          </p:cNvPr>
          <p:cNvSpPr>
            <a:spLocks noGrp="1"/>
          </p:cNvSpPr>
          <p:nvPr>
            <p:ph type="title"/>
          </p:nvPr>
        </p:nvSpPr>
        <p:spPr/>
        <p:txBody>
          <a:bodyPr/>
          <a:lstStyle/>
          <a:p>
            <a:br>
              <a:rPr lang="en-US" dirty="0"/>
            </a:br>
            <a:r>
              <a:rPr lang="hi-IN" dirty="0"/>
              <a:t>आंतरिक और बाह्य</a:t>
            </a:r>
            <a:endParaRPr lang="en-US" dirty="0"/>
          </a:p>
        </p:txBody>
      </p:sp>
      <p:sp>
        <p:nvSpPr>
          <p:cNvPr id="3" name="Content Placeholder 2">
            <a:extLst>
              <a:ext uri="{FF2B5EF4-FFF2-40B4-BE49-F238E27FC236}">
                <a16:creationId xmlns:a16="http://schemas.microsoft.com/office/drawing/2014/main" id="{30C77064-008F-4B84-ABFB-F0875C3F9163}"/>
              </a:ext>
            </a:extLst>
          </p:cNvPr>
          <p:cNvSpPr>
            <a:spLocks noGrp="1"/>
          </p:cNvSpPr>
          <p:nvPr>
            <p:ph sz="quarter" idx="13"/>
          </p:nvPr>
        </p:nvSpPr>
        <p:spPr/>
        <p:txBody>
          <a:bodyPr>
            <a:normAutofit fontScale="85000" lnSpcReduction="20000"/>
          </a:bodyPr>
          <a:lstStyle/>
          <a:p>
            <a:r>
              <a:rPr lang="hi-IN" dirty="0"/>
              <a:t>सामाजिक आंदोलनों और प्रवासन के अपने अध्ययन में, उन्होंने "मिट्टी के पुत्रों" (अंदरूनी लोगों) और प्रवासियों (बाहरी लोगों) के बीच तनाव का विश्लेषण किया। उन्होंने तर्क दिया कि यह तनाव इस बात का परिणाम है कि राजनीतिक प्रक्रिया में "राष्ट्र" और "राज्य" कैसे भ्रमित होते हैं।</a:t>
            </a:r>
          </a:p>
          <a:p>
            <a:r>
              <a:rPr lang="hi-IN" dirty="0"/>
              <a:t>इतिहास की नई व्याख्या: इस विचार को चुनौती दी गई कि ईसाई धर्म अंग्रेजों द्वारा "आयातित" किया गया था।</a:t>
            </a:r>
          </a:p>
          <a:p>
            <a:r>
              <a:rPr lang="hi-IN" dirty="0"/>
              <a:t>केरल का उदाहरण: तर्क दिया गया कि ईसाई धर्म (तीसरी शताब्दी ईस्वी) अंग्रेजों और आधुनिक हिंदू धर्म के कुछ रूपों के आगमन से बहुत पहले केरल में मौजूद था।</a:t>
            </a:r>
          </a:p>
          <a:p>
            <a:r>
              <a:rPr lang="hi-IN" dirty="0"/>
              <a:t>वह इस बात की वकालत करते हैं कि भारत में ईसाई भी अन्य समूहों की तरह ही स्वदेशी हैं।</a:t>
            </a:r>
            <a:endParaRPr lang="en-US" dirty="0"/>
          </a:p>
          <a:p>
            <a:r>
              <a:rPr lang="hi-IN" b="0" i="1" dirty="0">
                <a:solidFill>
                  <a:srgbClr val="1F1F1F"/>
                </a:solidFill>
                <a:effectLst/>
                <a:latin typeface="Google Sans Flex"/>
              </a:rPr>
              <a:t>यह हिस्सा बहुत महत्वपूर्ण है। ओम्मन एक क्रांतिकारी बात कहते हैं—कि भारत में ईसाई धर्म बाहर से थोपा हुआ नहीं है। वे केरल का उदाहरण देते हुए कहते हैं कि यहाँ ईसाई धर्म कई हिंदू परंपराओं से भी पुराना है। इसलिए, 'बाहरी' और 'भीतरी' की परिभाषा को हमें फिर से सोचना चाहिए।"</a:t>
            </a:r>
            <a:endParaRPr lang="en-US" b="0" i="0" dirty="0">
              <a:solidFill>
                <a:srgbClr val="1F1F1F"/>
              </a:solidFill>
              <a:effectLst/>
              <a:latin typeface="Google Sans Flex"/>
            </a:endParaRPr>
          </a:p>
          <a:p>
            <a:endParaRPr lang="en-US" dirty="0"/>
          </a:p>
        </p:txBody>
      </p:sp>
    </p:spTree>
    <p:extLst>
      <p:ext uri="{BB962C8B-B14F-4D97-AF65-F5344CB8AC3E}">
        <p14:creationId xmlns:p14="http://schemas.microsoft.com/office/powerpoint/2010/main" val="1005456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D3E69-A371-4995-BCAC-37F9D62BAA85}"/>
              </a:ext>
            </a:extLst>
          </p:cNvPr>
          <p:cNvSpPr>
            <a:spLocks noGrp="1"/>
          </p:cNvSpPr>
          <p:nvPr>
            <p:ph type="title"/>
          </p:nvPr>
        </p:nvSpPr>
        <p:spPr>
          <a:xfrm>
            <a:off x="913775" y="618518"/>
            <a:ext cx="10364451" cy="981682"/>
          </a:xfrm>
        </p:spPr>
        <p:txBody>
          <a:bodyPr>
            <a:normAutofit fontScale="90000"/>
          </a:bodyPr>
          <a:lstStyle/>
          <a:p>
            <a:r>
              <a:rPr lang="en-US" b="1" i="0" dirty="0">
                <a:solidFill>
                  <a:srgbClr val="1F1F1F"/>
                </a:solidFill>
                <a:effectLst/>
                <a:latin typeface="Google Sans Flex"/>
              </a:rPr>
              <a:t>The Six Types of Communalism</a:t>
            </a:r>
            <a:br>
              <a:rPr lang="en-US" b="1" i="0" dirty="0">
                <a:solidFill>
                  <a:srgbClr val="1F1F1F"/>
                </a:solidFill>
                <a:effectLst/>
                <a:latin typeface="Google Sans Flex"/>
              </a:rPr>
            </a:br>
            <a:endParaRPr lang="en-US" dirty="0"/>
          </a:p>
        </p:txBody>
      </p:sp>
      <p:sp>
        <p:nvSpPr>
          <p:cNvPr id="3" name="Content Placeholder 2">
            <a:extLst>
              <a:ext uri="{FF2B5EF4-FFF2-40B4-BE49-F238E27FC236}">
                <a16:creationId xmlns:a16="http://schemas.microsoft.com/office/drawing/2014/main" id="{2A950107-441E-4139-A002-BC815761C9E5}"/>
              </a:ext>
            </a:extLst>
          </p:cNvPr>
          <p:cNvSpPr>
            <a:spLocks noGrp="1"/>
          </p:cNvSpPr>
          <p:nvPr>
            <p:ph sz="quarter" idx="13"/>
          </p:nvPr>
        </p:nvSpPr>
        <p:spPr>
          <a:xfrm>
            <a:off x="913774" y="1264025"/>
            <a:ext cx="10363826" cy="4975458"/>
          </a:xfrm>
        </p:spPr>
        <p:txBody>
          <a:bodyPr>
            <a:noAutofit/>
          </a:bodyPr>
          <a:lstStyle/>
          <a:p>
            <a:pPr marL="0" indent="0">
              <a:buNone/>
            </a:pPr>
            <a:r>
              <a:rPr lang="en-US" sz="1600" b="0" i="0" dirty="0" err="1">
                <a:solidFill>
                  <a:srgbClr val="1F1F1F"/>
                </a:solidFill>
                <a:effectLst/>
                <a:latin typeface="Times New Roman" panose="02020603050405020304" pitchFamily="18" charset="0"/>
                <a:cs typeface="Times New Roman" panose="02020603050405020304" pitchFamily="18" charset="0"/>
              </a:rPr>
              <a:t>Oommen</a:t>
            </a:r>
            <a:r>
              <a:rPr lang="en-US" sz="1600" b="0" i="0" dirty="0">
                <a:solidFill>
                  <a:srgbClr val="1F1F1F"/>
                </a:solidFill>
                <a:effectLst/>
                <a:latin typeface="Times New Roman" panose="02020603050405020304" pitchFamily="18" charset="0"/>
                <a:cs typeface="Times New Roman" panose="02020603050405020304" pitchFamily="18" charset="0"/>
              </a:rPr>
              <a:t> has divided communalism into six categories:</a:t>
            </a:r>
            <a:br>
              <a:rPr lang="en-US" sz="1600" b="0" i="0" dirty="0">
                <a:solidFill>
                  <a:srgbClr val="1F1F1F"/>
                </a:solidFill>
                <a:effectLst/>
                <a:latin typeface="Times New Roman" panose="02020603050405020304" pitchFamily="18" charset="0"/>
                <a:cs typeface="Times New Roman" panose="02020603050405020304" pitchFamily="18" charset="0"/>
              </a:rPr>
            </a:br>
            <a:endParaRPr lang="en-US" sz="1600" dirty="0">
              <a:solidFill>
                <a:srgbClr val="1F1F1F"/>
              </a:solidFill>
              <a:latin typeface="Times New Roman" panose="02020603050405020304" pitchFamily="18" charset="0"/>
              <a:cs typeface="Times New Roman" panose="02020603050405020304" pitchFamily="18" charset="0"/>
            </a:endParaRPr>
          </a:p>
          <a:p>
            <a:pPr marL="0" indent="0">
              <a:buNone/>
            </a:pPr>
            <a:r>
              <a:rPr lang="en-US" sz="1600" b="1" i="0" dirty="0">
                <a:solidFill>
                  <a:srgbClr val="1F1F1F"/>
                </a:solidFill>
                <a:effectLst/>
                <a:latin typeface="Times New Roman" panose="02020603050405020304" pitchFamily="18" charset="0"/>
                <a:cs typeface="Times New Roman" panose="02020603050405020304" pitchFamily="18" charset="0"/>
              </a:rPr>
              <a:t>1Assimilationist:</a:t>
            </a:r>
            <a:r>
              <a:rPr lang="en-US" sz="1600" b="0" i="0" dirty="0">
                <a:solidFill>
                  <a:srgbClr val="1F1F1F"/>
                </a:solidFill>
                <a:effectLst/>
                <a:latin typeface="Times New Roman" panose="02020603050405020304" pitchFamily="18" charset="0"/>
                <a:cs typeface="Times New Roman" panose="02020603050405020304" pitchFamily="18" charset="0"/>
              </a:rPr>
              <a:t> Merging small groups into large groups (such as Sikhs/Jains under the Hindu Marriage Act).</a:t>
            </a:r>
            <a:br>
              <a:rPr lang="en-US" sz="1600" b="0" i="0" dirty="0">
                <a:solidFill>
                  <a:srgbClr val="1F1F1F"/>
                </a:solidFill>
                <a:effectLst/>
                <a:latin typeface="Times New Roman" panose="02020603050405020304" pitchFamily="18" charset="0"/>
                <a:cs typeface="Times New Roman" panose="02020603050405020304" pitchFamily="18" charset="0"/>
              </a:rPr>
            </a:br>
            <a:endParaRPr lang="en-US" sz="1600" b="0" i="0" dirty="0">
              <a:solidFill>
                <a:srgbClr val="1F1F1F"/>
              </a:solidFill>
              <a:effectLst/>
              <a:latin typeface="Times New Roman" panose="02020603050405020304" pitchFamily="18" charset="0"/>
              <a:cs typeface="Times New Roman" panose="02020603050405020304" pitchFamily="18" charset="0"/>
            </a:endParaRPr>
          </a:p>
          <a:p>
            <a:pPr marL="0" indent="0">
              <a:buNone/>
            </a:pPr>
            <a:r>
              <a:rPr lang="en-US" sz="1600" b="1" i="0" dirty="0">
                <a:solidFill>
                  <a:srgbClr val="1F1F1F"/>
                </a:solidFill>
                <a:effectLst/>
                <a:latin typeface="Times New Roman" panose="02020603050405020304" pitchFamily="18" charset="0"/>
                <a:cs typeface="Times New Roman" panose="02020603050405020304" pitchFamily="18" charset="0"/>
              </a:rPr>
              <a:t>2 Welfarist:</a:t>
            </a:r>
            <a:r>
              <a:rPr lang="en-US" sz="1600" b="0" i="0" dirty="0">
                <a:solidFill>
                  <a:srgbClr val="1F1F1F"/>
                </a:solidFill>
                <a:effectLst/>
                <a:latin typeface="Times New Roman" panose="02020603050405020304" pitchFamily="18" charset="0"/>
                <a:cs typeface="Times New Roman" panose="02020603050405020304" pitchFamily="18" charset="0"/>
              </a:rPr>
              <a:t> Paying attention to the welfare of a particular community (e.g. Parsi Association).</a:t>
            </a:r>
            <a:br>
              <a:rPr lang="en-US" sz="1600" b="0" i="0" dirty="0">
                <a:solidFill>
                  <a:srgbClr val="1F1F1F"/>
                </a:solidFill>
                <a:effectLst/>
                <a:latin typeface="Times New Roman" panose="02020603050405020304" pitchFamily="18" charset="0"/>
                <a:cs typeface="Times New Roman" panose="02020603050405020304" pitchFamily="18" charset="0"/>
              </a:rPr>
            </a:br>
            <a:endParaRPr lang="en-US" sz="1600" b="0" i="0" dirty="0">
              <a:solidFill>
                <a:srgbClr val="1F1F1F"/>
              </a:solidFill>
              <a:effectLst/>
              <a:latin typeface="Times New Roman" panose="02020603050405020304" pitchFamily="18" charset="0"/>
              <a:cs typeface="Times New Roman" panose="02020603050405020304" pitchFamily="18" charset="0"/>
            </a:endParaRPr>
          </a:p>
          <a:p>
            <a:pPr marL="0" indent="0">
              <a:buNone/>
            </a:pPr>
            <a:r>
              <a:rPr lang="en-US" sz="1600" b="1" i="0" dirty="0">
                <a:solidFill>
                  <a:srgbClr val="1F1F1F"/>
                </a:solidFill>
                <a:effectLst/>
                <a:latin typeface="Times New Roman" panose="02020603050405020304" pitchFamily="18" charset="0"/>
                <a:cs typeface="Times New Roman" panose="02020603050405020304" pitchFamily="18" charset="0"/>
              </a:rPr>
              <a:t>3 </a:t>
            </a:r>
            <a:r>
              <a:rPr lang="en-US" sz="1600" b="1" i="0" dirty="0" err="1">
                <a:solidFill>
                  <a:srgbClr val="1F1F1F"/>
                </a:solidFill>
                <a:effectLst/>
                <a:latin typeface="Times New Roman" panose="02020603050405020304" pitchFamily="18" charset="0"/>
                <a:cs typeface="Times New Roman" panose="02020603050405020304" pitchFamily="18" charset="0"/>
              </a:rPr>
              <a:t>Retreatist</a:t>
            </a:r>
            <a:r>
              <a:rPr lang="en-US" sz="1600" b="1" i="0" dirty="0">
                <a:solidFill>
                  <a:srgbClr val="1F1F1F"/>
                </a:solidFill>
                <a:effectLst/>
                <a:latin typeface="Times New Roman" panose="02020603050405020304" pitchFamily="18" charset="0"/>
                <a:cs typeface="Times New Roman" panose="02020603050405020304" pitchFamily="18" charset="0"/>
              </a:rPr>
              <a:t>:</a:t>
            </a:r>
            <a:r>
              <a:rPr lang="en-US" sz="1600" b="0" i="0" dirty="0">
                <a:solidFill>
                  <a:srgbClr val="1F1F1F"/>
                </a:solidFill>
                <a:effectLst/>
                <a:latin typeface="Times New Roman" panose="02020603050405020304" pitchFamily="18" charset="0"/>
                <a:cs typeface="Times New Roman" panose="02020603050405020304" pitchFamily="18" charset="0"/>
              </a:rPr>
              <a:t> Small group (such as the </a:t>
            </a:r>
            <a:r>
              <a:rPr lang="en-US" sz="1600" b="0" i="0" dirty="0" err="1">
                <a:solidFill>
                  <a:srgbClr val="1F1F1F"/>
                </a:solidFill>
                <a:effectLst/>
                <a:latin typeface="Times New Roman" panose="02020603050405020304" pitchFamily="18" charset="0"/>
                <a:cs typeface="Times New Roman" panose="02020603050405020304" pitchFamily="18" charset="0"/>
              </a:rPr>
              <a:t>Bahá'í</a:t>
            </a:r>
            <a:r>
              <a:rPr lang="en-US" sz="1600" b="0" i="0" dirty="0">
                <a:solidFill>
                  <a:srgbClr val="1F1F1F"/>
                </a:solidFill>
                <a:effectLst/>
                <a:latin typeface="Times New Roman" panose="02020603050405020304" pitchFamily="18" charset="0"/>
                <a:cs typeface="Times New Roman" panose="02020603050405020304" pitchFamily="18" charset="0"/>
              </a:rPr>
              <a:t> community) who stay away from politics.</a:t>
            </a:r>
            <a:br>
              <a:rPr lang="en-US" sz="1600" b="0" i="0" dirty="0">
                <a:solidFill>
                  <a:srgbClr val="1F1F1F"/>
                </a:solidFill>
                <a:effectLst/>
                <a:latin typeface="Times New Roman" panose="02020603050405020304" pitchFamily="18" charset="0"/>
                <a:cs typeface="Times New Roman" panose="02020603050405020304" pitchFamily="18" charset="0"/>
              </a:rPr>
            </a:br>
            <a:endParaRPr lang="en-US" sz="1600" b="0" i="0" dirty="0">
              <a:solidFill>
                <a:srgbClr val="1F1F1F"/>
              </a:solidFill>
              <a:effectLst/>
              <a:latin typeface="Times New Roman" panose="02020603050405020304" pitchFamily="18" charset="0"/>
              <a:cs typeface="Times New Roman" panose="02020603050405020304" pitchFamily="18" charset="0"/>
            </a:endParaRPr>
          </a:p>
          <a:p>
            <a:pPr marL="0" indent="0">
              <a:buNone/>
            </a:pPr>
            <a:r>
              <a:rPr lang="en-US" sz="1600" b="1" i="0" dirty="0">
                <a:solidFill>
                  <a:srgbClr val="1F1F1F"/>
                </a:solidFill>
                <a:effectLst/>
                <a:latin typeface="Times New Roman" panose="02020603050405020304" pitchFamily="18" charset="0"/>
                <a:cs typeface="Times New Roman" panose="02020603050405020304" pitchFamily="18" charset="0"/>
              </a:rPr>
              <a:t>4 Retaliatory:</a:t>
            </a:r>
            <a:r>
              <a:rPr lang="en-US" sz="1600" b="0" i="0" dirty="0">
                <a:solidFill>
                  <a:srgbClr val="1F1F1F"/>
                </a:solidFill>
                <a:effectLst/>
                <a:latin typeface="Times New Roman" panose="02020603050405020304" pitchFamily="18" charset="0"/>
                <a:cs typeface="Times New Roman" panose="02020603050405020304" pitchFamily="18" charset="0"/>
              </a:rPr>
              <a:t> To harm members of another religion.</a:t>
            </a:r>
            <a:br>
              <a:rPr lang="en-US" sz="1600" b="0" i="0" dirty="0">
                <a:solidFill>
                  <a:srgbClr val="1F1F1F"/>
                </a:solidFill>
                <a:effectLst/>
                <a:latin typeface="Times New Roman" panose="02020603050405020304" pitchFamily="18" charset="0"/>
                <a:cs typeface="Times New Roman" panose="02020603050405020304" pitchFamily="18" charset="0"/>
              </a:rPr>
            </a:br>
            <a:endParaRPr lang="en-US" sz="1600" b="0" i="0" dirty="0">
              <a:solidFill>
                <a:srgbClr val="1F1F1F"/>
              </a:solidFill>
              <a:effectLst/>
              <a:latin typeface="Times New Roman" panose="02020603050405020304" pitchFamily="18" charset="0"/>
              <a:cs typeface="Times New Roman" panose="02020603050405020304" pitchFamily="18" charset="0"/>
            </a:endParaRPr>
          </a:p>
          <a:p>
            <a:pPr marL="0" indent="0">
              <a:buNone/>
            </a:pPr>
            <a:r>
              <a:rPr lang="en-US" sz="1600" b="1" i="0" dirty="0">
                <a:solidFill>
                  <a:srgbClr val="1F1F1F"/>
                </a:solidFill>
                <a:effectLst/>
                <a:latin typeface="Times New Roman" panose="02020603050405020304" pitchFamily="18" charset="0"/>
                <a:cs typeface="Times New Roman" panose="02020603050405020304" pitchFamily="18" charset="0"/>
              </a:rPr>
              <a:t>5 Separatist:</a:t>
            </a:r>
            <a:r>
              <a:rPr lang="en-US" sz="1600" b="0" i="0" dirty="0">
                <a:solidFill>
                  <a:srgbClr val="1F1F1F"/>
                </a:solidFill>
                <a:effectLst/>
                <a:latin typeface="Times New Roman" panose="02020603050405020304" pitchFamily="18" charset="0"/>
                <a:cs typeface="Times New Roman" panose="02020603050405020304" pitchFamily="18" charset="0"/>
              </a:rPr>
              <a:t> Demand for a separate state (e.g. </a:t>
            </a:r>
            <a:r>
              <a:rPr lang="en-US" sz="1600" b="0" i="0" dirty="0" err="1">
                <a:solidFill>
                  <a:srgbClr val="1F1F1F"/>
                </a:solidFill>
                <a:effectLst/>
                <a:latin typeface="Times New Roman" panose="02020603050405020304" pitchFamily="18" charset="0"/>
                <a:cs typeface="Times New Roman" panose="02020603050405020304" pitchFamily="18" charset="0"/>
              </a:rPr>
              <a:t>Gorkhaland</a:t>
            </a:r>
            <a:r>
              <a:rPr lang="en-US" sz="1600" b="0" i="0" dirty="0">
                <a:solidFill>
                  <a:srgbClr val="1F1F1F"/>
                </a:solidFill>
                <a:effectLst/>
                <a:latin typeface="Times New Roman" panose="02020603050405020304" pitchFamily="18" charset="0"/>
                <a:cs typeface="Times New Roman" panose="02020603050405020304" pitchFamily="18" charset="0"/>
              </a:rPr>
              <a:t>, Jharkhand movement).</a:t>
            </a:r>
            <a:br>
              <a:rPr lang="en-US" sz="1600" b="0" i="0" dirty="0">
                <a:solidFill>
                  <a:srgbClr val="1F1F1F"/>
                </a:solidFill>
                <a:effectLst/>
                <a:latin typeface="Times New Roman" panose="02020603050405020304" pitchFamily="18" charset="0"/>
                <a:cs typeface="Times New Roman" panose="02020603050405020304" pitchFamily="18" charset="0"/>
              </a:rPr>
            </a:br>
            <a:endParaRPr lang="en-US" sz="1600" b="0" i="0" dirty="0">
              <a:solidFill>
                <a:srgbClr val="1F1F1F"/>
              </a:solidFill>
              <a:effectLst/>
              <a:latin typeface="Times New Roman" panose="02020603050405020304" pitchFamily="18" charset="0"/>
              <a:cs typeface="Times New Roman" panose="02020603050405020304" pitchFamily="18" charset="0"/>
            </a:endParaRPr>
          </a:p>
          <a:p>
            <a:pPr marL="0" indent="0">
              <a:buNone/>
            </a:pPr>
            <a:r>
              <a:rPr lang="en-US" sz="1600" b="1" i="0" dirty="0">
                <a:solidFill>
                  <a:srgbClr val="1F1F1F"/>
                </a:solidFill>
                <a:effectLst/>
                <a:latin typeface="Times New Roman" panose="02020603050405020304" pitchFamily="18" charset="0"/>
                <a:cs typeface="Times New Roman" panose="02020603050405020304" pitchFamily="18" charset="0"/>
              </a:rPr>
              <a:t>6 Secessionist:</a:t>
            </a:r>
            <a:r>
              <a:rPr lang="en-US" sz="1600" b="0" i="0" dirty="0">
                <a:solidFill>
                  <a:srgbClr val="1F1F1F"/>
                </a:solidFill>
                <a:effectLst/>
                <a:latin typeface="Times New Roman" panose="02020603050405020304" pitchFamily="18" charset="0"/>
                <a:cs typeface="Times New Roman" panose="02020603050405020304" pitchFamily="18" charset="0"/>
              </a:rPr>
              <a:t> Demand for a separate country (such as Khalistan or independent Kashmir).</a:t>
            </a:r>
            <a:br>
              <a:rPr lang="en-US" sz="1600" b="0" i="0" dirty="0">
                <a:solidFill>
                  <a:srgbClr val="1F1F1F"/>
                </a:solidFill>
                <a:effectLst/>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8563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33CE5-D5E8-4120-8121-D3A29D031BC1}"/>
              </a:ext>
            </a:extLst>
          </p:cNvPr>
          <p:cNvSpPr>
            <a:spLocks noGrp="1"/>
          </p:cNvSpPr>
          <p:nvPr>
            <p:ph type="title"/>
          </p:nvPr>
        </p:nvSpPr>
        <p:spPr/>
        <p:txBody>
          <a:bodyPr/>
          <a:lstStyle/>
          <a:p>
            <a:r>
              <a:rPr lang="hi-IN" dirty="0"/>
              <a:t>साम्प्रदायिकता के छह प्रकार</a:t>
            </a:r>
            <a:endParaRPr lang="en-US" dirty="0"/>
          </a:p>
        </p:txBody>
      </p:sp>
      <p:sp>
        <p:nvSpPr>
          <p:cNvPr id="3" name="Content Placeholder 2">
            <a:extLst>
              <a:ext uri="{FF2B5EF4-FFF2-40B4-BE49-F238E27FC236}">
                <a16:creationId xmlns:a16="http://schemas.microsoft.com/office/drawing/2014/main" id="{E0DE50C4-89C5-472B-9AFE-8150BA2A2C98}"/>
              </a:ext>
            </a:extLst>
          </p:cNvPr>
          <p:cNvSpPr>
            <a:spLocks noGrp="1"/>
          </p:cNvSpPr>
          <p:nvPr>
            <p:ph sz="quarter" idx="13"/>
          </p:nvPr>
        </p:nvSpPr>
        <p:spPr/>
        <p:txBody>
          <a:bodyPr>
            <a:normAutofit fontScale="92500" lnSpcReduction="10000"/>
          </a:bodyPr>
          <a:lstStyle/>
          <a:p>
            <a:r>
              <a:rPr lang="hi-IN" dirty="0"/>
              <a:t>ओमन ने साम्प्रदायिकता को छह श्रेणियों में विभाजित किया है: </a:t>
            </a:r>
          </a:p>
          <a:p>
            <a:r>
              <a:rPr lang="en-US" dirty="0"/>
              <a:t>1.</a:t>
            </a:r>
            <a:r>
              <a:rPr lang="hi-IN" dirty="0"/>
              <a:t>अस्मितावादी: छोटे समूहों को बड़े समूहों में विलय करना (जैसे हिंदू विवाह अधिनियम के तहत सिख/जैन)। </a:t>
            </a:r>
          </a:p>
          <a:p>
            <a:r>
              <a:rPr lang="en-US" dirty="0"/>
              <a:t>2.</a:t>
            </a:r>
            <a:r>
              <a:rPr lang="hi-IN" dirty="0"/>
              <a:t>कल्याणवादी: किसी विशेष समुदाय (जैसे पारसी एसोसिएशन) के कल्याण पर ध्यान देना। </a:t>
            </a:r>
          </a:p>
          <a:p>
            <a:r>
              <a:rPr lang="en-US" dirty="0"/>
              <a:t>3.</a:t>
            </a:r>
            <a:r>
              <a:rPr lang="hi-IN" dirty="0"/>
              <a:t>रिट्रीटिस्ट: छोटा समूह (जैसे बहाई समुदाय) जो राजनीति से दूर रहते हैं। </a:t>
            </a:r>
          </a:p>
          <a:p>
            <a:r>
              <a:rPr lang="en-US" dirty="0"/>
              <a:t>4.</a:t>
            </a:r>
            <a:r>
              <a:rPr lang="hi-IN" dirty="0"/>
              <a:t>प्रतिशोध: दूसरे धर्म के सदस्यों को नुकसान पहुँचाना। </a:t>
            </a:r>
          </a:p>
          <a:p>
            <a:r>
              <a:rPr lang="en-US" dirty="0"/>
              <a:t>5.</a:t>
            </a:r>
            <a:r>
              <a:rPr lang="hi-IN" dirty="0"/>
              <a:t> पृथकतावादी : अलग राज्य की मांग (जैसे गोरखालैंड, झारखंड आंदोलन)। </a:t>
            </a:r>
          </a:p>
          <a:p>
            <a:r>
              <a:rPr lang="en-US" dirty="0"/>
              <a:t>6.</a:t>
            </a:r>
            <a:r>
              <a:rPr lang="hi-IN" dirty="0"/>
              <a:t> विच्छेदवादी : एक अलग देश (जैसे खालिस्तान या स्वतंत्र कश्मीर) की मांग।</a:t>
            </a:r>
            <a:endParaRPr lang="en-US" dirty="0"/>
          </a:p>
        </p:txBody>
      </p:sp>
    </p:spTree>
    <p:extLst>
      <p:ext uri="{BB962C8B-B14F-4D97-AF65-F5344CB8AC3E}">
        <p14:creationId xmlns:p14="http://schemas.microsoft.com/office/powerpoint/2010/main" val="1042812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E16E6-97A6-43FA-84A3-3A2EA0F87070}"/>
              </a:ext>
            </a:extLst>
          </p:cNvPr>
          <p:cNvSpPr>
            <a:spLocks noGrp="1"/>
          </p:cNvSpPr>
          <p:nvPr>
            <p:ph type="title"/>
          </p:nvPr>
        </p:nvSpPr>
        <p:spPr>
          <a:xfrm>
            <a:off x="913774" y="631964"/>
            <a:ext cx="10364451" cy="1596177"/>
          </a:xfrm>
        </p:spPr>
        <p:txBody>
          <a:bodyPr>
            <a:normAutofit/>
          </a:bodyPr>
          <a:lstStyle/>
          <a:p>
            <a:br>
              <a:rPr lang="hi-IN" dirty="0"/>
            </a:br>
            <a:br>
              <a:rPr lang="hi-IN" dirty="0"/>
            </a:br>
            <a:endParaRPr lang="en-US" dirty="0"/>
          </a:p>
        </p:txBody>
      </p:sp>
      <p:graphicFrame>
        <p:nvGraphicFramePr>
          <p:cNvPr id="4" name="Content Placeholder 3">
            <a:extLst>
              <a:ext uri="{FF2B5EF4-FFF2-40B4-BE49-F238E27FC236}">
                <a16:creationId xmlns:a16="http://schemas.microsoft.com/office/drawing/2014/main" id="{930C0421-5C09-4E19-999A-858BE61C74D3}"/>
              </a:ext>
            </a:extLst>
          </p:cNvPr>
          <p:cNvGraphicFramePr>
            <a:graphicFrameLocks noGrp="1"/>
          </p:cNvGraphicFramePr>
          <p:nvPr>
            <p:ph sz="quarter" idx="13"/>
            <p:extLst>
              <p:ext uri="{D42A27DB-BD31-4B8C-83A1-F6EECF244321}">
                <p14:modId xmlns:p14="http://schemas.microsoft.com/office/powerpoint/2010/main" val="4276357201"/>
              </p:ext>
            </p:extLst>
          </p:nvPr>
        </p:nvGraphicFramePr>
        <p:xfrm>
          <a:off x="0" y="1062318"/>
          <a:ext cx="10999694" cy="5795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8128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E33BC-3499-4A74-83CF-358AB45A5A5D}"/>
              </a:ext>
            </a:extLst>
          </p:cNvPr>
          <p:cNvSpPr>
            <a:spLocks noGrp="1"/>
          </p:cNvSpPr>
          <p:nvPr>
            <p:ph type="title"/>
          </p:nvPr>
        </p:nvSpPr>
        <p:spPr/>
        <p:txBody>
          <a:bodyPr/>
          <a:lstStyle/>
          <a:p>
            <a:r>
              <a:rPr lang="en-US" dirty="0" err="1"/>
              <a:t>refrences</a:t>
            </a:r>
            <a:endParaRPr lang="en-US" dirty="0"/>
          </a:p>
        </p:txBody>
      </p:sp>
      <p:sp>
        <p:nvSpPr>
          <p:cNvPr id="3" name="Content Placeholder 2">
            <a:extLst>
              <a:ext uri="{FF2B5EF4-FFF2-40B4-BE49-F238E27FC236}">
                <a16:creationId xmlns:a16="http://schemas.microsoft.com/office/drawing/2014/main" id="{80C26734-3EA5-4B01-A955-44E2AC5D3854}"/>
              </a:ext>
            </a:extLst>
          </p:cNvPr>
          <p:cNvSpPr>
            <a:spLocks noGrp="1"/>
          </p:cNvSpPr>
          <p:nvPr>
            <p:ph sz="quarter" idx="13"/>
          </p:nvPr>
        </p:nvSpPr>
        <p:spPr/>
        <p:txBody>
          <a:bodyPr>
            <a:normAutofit fontScale="92500" lnSpcReduction="20000"/>
          </a:bodyPr>
          <a:lstStyle/>
          <a:p>
            <a:pPr marL="0" indent="0">
              <a:buNone/>
            </a:pPr>
            <a:r>
              <a:rPr lang="en-US" dirty="0"/>
              <a:t>These books were referred to develop this e- content</a:t>
            </a:r>
          </a:p>
          <a:p>
            <a:r>
              <a:rPr lang="en-US" dirty="0" err="1"/>
              <a:t>Oommen</a:t>
            </a:r>
            <a:r>
              <a:rPr lang="en-US" dirty="0"/>
              <a:t> ,</a:t>
            </a:r>
            <a:r>
              <a:rPr lang="en-US" dirty="0" err="1"/>
              <a:t>t.k.</a:t>
            </a:r>
            <a:r>
              <a:rPr lang="en-US" dirty="0"/>
              <a:t> (2016) insiders and outsiders in </a:t>
            </a:r>
            <a:r>
              <a:rPr lang="en-US" dirty="0" err="1"/>
              <a:t>india</a:t>
            </a:r>
            <a:r>
              <a:rPr lang="en-US" dirty="0"/>
              <a:t> : primordial collectivism and cultural pluralism in nation building. </a:t>
            </a:r>
            <a:r>
              <a:rPr lang="en-US" dirty="0" err="1"/>
              <a:t>routledge</a:t>
            </a:r>
            <a:endParaRPr lang="en-US" dirty="0"/>
          </a:p>
          <a:p>
            <a:r>
              <a:rPr lang="en-US" dirty="0" err="1"/>
              <a:t>Oommen</a:t>
            </a:r>
            <a:r>
              <a:rPr lang="en-US" dirty="0"/>
              <a:t> ,</a:t>
            </a:r>
            <a:r>
              <a:rPr lang="en-US" dirty="0" err="1"/>
              <a:t>t.k.</a:t>
            </a:r>
            <a:r>
              <a:rPr lang="en-US" dirty="0"/>
              <a:t> (2010) Social movements (vol. I &amp; ii). Oxford university press</a:t>
            </a:r>
          </a:p>
          <a:p>
            <a:r>
              <a:rPr lang="en-US" dirty="0" err="1"/>
              <a:t>Oommen</a:t>
            </a:r>
            <a:r>
              <a:rPr lang="en-US" dirty="0"/>
              <a:t> ,</a:t>
            </a:r>
            <a:r>
              <a:rPr lang="en-US" dirty="0" err="1"/>
              <a:t>t.k.</a:t>
            </a:r>
            <a:r>
              <a:rPr lang="en-US" dirty="0"/>
              <a:t> (1997) citizenship ,nationality and </a:t>
            </a:r>
            <a:r>
              <a:rPr lang="en-US" dirty="0" err="1"/>
              <a:t>ethnicity:reconciling</a:t>
            </a:r>
            <a:r>
              <a:rPr lang="en-US" dirty="0"/>
              <a:t> competing identities .polity press</a:t>
            </a:r>
          </a:p>
          <a:p>
            <a:r>
              <a:rPr lang="en-US" dirty="0" err="1"/>
              <a:t>Oommen</a:t>
            </a:r>
            <a:r>
              <a:rPr lang="en-US" dirty="0"/>
              <a:t> ,</a:t>
            </a:r>
            <a:r>
              <a:rPr lang="en-US" dirty="0" err="1"/>
              <a:t>t.k.</a:t>
            </a:r>
            <a:r>
              <a:rPr lang="en-US" dirty="0"/>
              <a:t> (1972) </a:t>
            </a:r>
            <a:r>
              <a:rPr lang="en-US" dirty="0" err="1"/>
              <a:t>charisma,stability</a:t>
            </a:r>
            <a:r>
              <a:rPr lang="en-US" dirty="0"/>
              <a:t> and change :an analysis of </a:t>
            </a:r>
            <a:r>
              <a:rPr lang="en-US" dirty="0" err="1"/>
              <a:t>bhoodan</a:t>
            </a:r>
            <a:r>
              <a:rPr lang="en-US" dirty="0"/>
              <a:t> – </a:t>
            </a:r>
            <a:r>
              <a:rPr lang="en-US" dirty="0" err="1"/>
              <a:t>gramdan</a:t>
            </a:r>
            <a:r>
              <a:rPr lang="en-US" dirty="0"/>
              <a:t> movement in </a:t>
            </a:r>
            <a:r>
              <a:rPr lang="en-US" dirty="0" err="1"/>
              <a:t>india</a:t>
            </a:r>
            <a:r>
              <a:rPr lang="en-US" dirty="0"/>
              <a:t>. Thomson press</a:t>
            </a:r>
            <a:br>
              <a:rPr lang="en-US" dirty="0"/>
            </a:br>
            <a:endParaRPr lang="en-US" dirty="0"/>
          </a:p>
        </p:txBody>
      </p:sp>
    </p:spTree>
    <p:extLst>
      <p:ext uri="{BB962C8B-B14F-4D97-AF65-F5344CB8AC3E}">
        <p14:creationId xmlns:p14="http://schemas.microsoft.com/office/powerpoint/2010/main" val="4216452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77213-4D46-48D3-9C59-7243BC05D0BD}"/>
              </a:ext>
            </a:extLst>
          </p:cNvPr>
          <p:cNvSpPr>
            <a:spLocks noGrp="1"/>
          </p:cNvSpPr>
          <p:nvPr>
            <p:ph type="title"/>
          </p:nvPr>
        </p:nvSpPr>
        <p:spPr/>
        <p:txBody>
          <a:bodyPr/>
          <a:lstStyle/>
          <a:p>
            <a:r>
              <a:rPr lang="en-US" dirty="0"/>
              <a:t>Suggested readings</a:t>
            </a:r>
          </a:p>
        </p:txBody>
      </p:sp>
      <p:sp>
        <p:nvSpPr>
          <p:cNvPr id="3" name="Content Placeholder 2">
            <a:extLst>
              <a:ext uri="{FF2B5EF4-FFF2-40B4-BE49-F238E27FC236}">
                <a16:creationId xmlns:a16="http://schemas.microsoft.com/office/drawing/2014/main" id="{E68B57A2-CFA0-4EAA-86C3-A7F0B2610681}"/>
              </a:ext>
            </a:extLst>
          </p:cNvPr>
          <p:cNvSpPr>
            <a:spLocks noGrp="1"/>
          </p:cNvSpPr>
          <p:nvPr>
            <p:ph sz="quarter" idx="13"/>
          </p:nvPr>
        </p:nvSpPr>
        <p:spPr/>
        <p:txBody>
          <a:bodyPr/>
          <a:lstStyle/>
          <a:p>
            <a:r>
              <a:rPr lang="en-US" dirty="0"/>
              <a:t>Sociological bulletin :’t k </a:t>
            </a:r>
            <a:r>
              <a:rPr lang="en-US" dirty="0" err="1"/>
              <a:t>oommen</a:t>
            </a:r>
            <a:r>
              <a:rPr lang="en-US" dirty="0"/>
              <a:t> and the study of social movements’</a:t>
            </a:r>
          </a:p>
          <a:p>
            <a:r>
              <a:rPr lang="en-US" dirty="0"/>
              <a:t>Isa research reports : ’</a:t>
            </a:r>
            <a:r>
              <a:rPr lang="en-US" dirty="0" err="1"/>
              <a:t>oommen’s</a:t>
            </a:r>
            <a:r>
              <a:rPr lang="en-US" dirty="0"/>
              <a:t> contribution to global sociology’</a:t>
            </a:r>
          </a:p>
          <a:p>
            <a:r>
              <a:rPr lang="en-US" dirty="0"/>
              <a:t>Antara squad academy notes(2020) ‘ everything about </a:t>
            </a:r>
            <a:r>
              <a:rPr lang="en-US" dirty="0" err="1"/>
              <a:t>t.k.</a:t>
            </a:r>
            <a:r>
              <a:rPr lang="en-US" dirty="0"/>
              <a:t> </a:t>
            </a:r>
            <a:r>
              <a:rPr lang="en-US" dirty="0" err="1"/>
              <a:t>oommen</a:t>
            </a:r>
            <a:r>
              <a:rPr lang="en-US" dirty="0"/>
              <a:t> for net /</a:t>
            </a:r>
            <a:r>
              <a:rPr lang="en-US" dirty="0" err="1"/>
              <a:t>jrf</a:t>
            </a:r>
            <a:r>
              <a:rPr lang="en-US" dirty="0"/>
              <a:t>’</a:t>
            </a:r>
          </a:p>
        </p:txBody>
      </p:sp>
    </p:spTree>
    <p:extLst>
      <p:ext uri="{BB962C8B-B14F-4D97-AF65-F5344CB8AC3E}">
        <p14:creationId xmlns:p14="http://schemas.microsoft.com/office/powerpoint/2010/main" val="1948631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E52E8-F286-49CF-84A8-315E15CE35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2B140F9-7925-41A2-90BF-6B19CE4605D8}"/>
              </a:ext>
            </a:extLst>
          </p:cNvPr>
          <p:cNvSpPr>
            <a:spLocks noGrp="1"/>
          </p:cNvSpPr>
          <p:nvPr>
            <p:ph sz="quarter" idx="13"/>
          </p:nvPr>
        </p:nvSpPr>
        <p:spPr/>
        <p:txBody>
          <a:bodyPr/>
          <a:lstStyle/>
          <a:p>
            <a:endParaRPr lang="en-US" dirty="0"/>
          </a:p>
        </p:txBody>
      </p:sp>
      <p:sp>
        <p:nvSpPr>
          <p:cNvPr id="4" name="Rectangle 3">
            <a:extLst>
              <a:ext uri="{FF2B5EF4-FFF2-40B4-BE49-F238E27FC236}">
                <a16:creationId xmlns:a16="http://schemas.microsoft.com/office/drawing/2014/main" id="{EFA233E7-5871-472E-B01E-FDCFF94EA374}"/>
              </a:ext>
            </a:extLst>
          </p:cNvPr>
          <p:cNvSpPr/>
          <p:nvPr/>
        </p:nvSpPr>
        <p:spPr>
          <a:xfrm>
            <a:off x="1761566" y="2967334"/>
            <a:ext cx="8807822" cy="1107996"/>
          </a:xfrm>
          <a:prstGeom prst="rect">
            <a:avLst/>
          </a:prstGeom>
          <a:noFill/>
        </p:spPr>
        <p:txBody>
          <a:bodyPr wrap="square" lIns="91440" tIns="45720" rIns="91440" bIns="45720">
            <a:spAutoFit/>
          </a:bodyPr>
          <a:lstStyle/>
          <a:p>
            <a:pPr algn="ct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Thank you</a:t>
            </a:r>
          </a:p>
        </p:txBody>
      </p:sp>
    </p:spTree>
    <p:extLst>
      <p:ext uri="{BB962C8B-B14F-4D97-AF65-F5344CB8AC3E}">
        <p14:creationId xmlns:p14="http://schemas.microsoft.com/office/powerpoint/2010/main" val="60118589"/>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{A890C9FA-D600-4283-83BF-DD5ED6F23428}TF62d0d592-7ac2-4846-a919-75806e8bead49553d537-f813ce055067</Template>
  <TotalTime>528</TotalTime>
  <Words>2067</Words>
  <Application>Microsoft Office PowerPoint</Application>
  <PresentationFormat>Widescreen</PresentationFormat>
  <Paragraphs>156</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Narrow</vt:lpstr>
      <vt:lpstr>Google Sans Flex</vt:lpstr>
      <vt:lpstr>inherit</vt:lpstr>
      <vt:lpstr>Stencil</vt:lpstr>
      <vt:lpstr>Times New Roman</vt:lpstr>
      <vt:lpstr>Tw Cen MT</vt:lpstr>
      <vt:lpstr>Droplet</vt:lpstr>
      <vt:lpstr>PowerPoint Presentation</vt:lpstr>
      <vt:lpstr>Tharailath Koshy oommen  (16 oct 1937 - 26 feb 2026)  </vt:lpstr>
      <vt:lpstr>Introduction to t k Oommen  </vt:lpstr>
      <vt:lpstr>टी के ओमन का परिचय</vt:lpstr>
      <vt:lpstr>Major Works (books)   </vt:lpstr>
      <vt:lpstr>प्रमुख कार्य (पुस्तकें)</vt:lpstr>
      <vt:lpstr>Core Concepts of T.K. Oommen </vt:lpstr>
      <vt:lpstr>टी.के. ओमन की मूल अवधारणाएँ</vt:lpstr>
      <vt:lpstr> Nation vs. State (The "Nation-State" Critique) </vt:lpstr>
      <vt:lpstr>राष्ट्र बनाम राज्य ("राष्ट्र-राज्य" आलोचना)</vt:lpstr>
      <vt:lpstr>Social Movements and "Institutionalization"  </vt:lpstr>
      <vt:lpstr>सामाजिक आंदोलन और "संस्थागतीकरण"</vt:lpstr>
      <vt:lpstr>Framework of Social Movements </vt:lpstr>
      <vt:lpstr>सामाजिक आंदोलनों की रूपरेखा</vt:lpstr>
      <vt:lpstr>The "Pluralist" Model of Society </vt:lpstr>
      <vt:lpstr>समाज का "बहुलवादी" मॉडल</vt:lpstr>
      <vt:lpstr>Insiders vs. Outsiders  </vt:lpstr>
      <vt:lpstr> आंतरिक और बाह्य</vt:lpstr>
      <vt:lpstr>The Six Types of Communalism </vt:lpstr>
      <vt:lpstr>साम्प्रदायिकता के छह प्रकार</vt:lpstr>
      <vt:lpstr>  </vt:lpstr>
      <vt:lpstr>refrences</vt:lpstr>
      <vt:lpstr>Suggested readings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 Works   </dc:title>
  <dc:creator>sengaraparna@gmail.com</dc:creator>
  <cp:lastModifiedBy>sengaraparna@gmail.com</cp:lastModifiedBy>
  <cp:revision>27</cp:revision>
  <dcterms:created xsi:type="dcterms:W3CDTF">2026-04-02T07:18:56Z</dcterms:created>
  <dcterms:modified xsi:type="dcterms:W3CDTF">2026-05-01T14:57:05Z</dcterms:modified>
</cp:coreProperties>
</file>