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85" r:id="rId5"/>
    <p:sldId id="259" r:id="rId6"/>
    <p:sldId id="287" r:id="rId7"/>
    <p:sldId id="278" r:id="rId8"/>
    <p:sldId id="260" r:id="rId9"/>
    <p:sldId id="286" r:id="rId10"/>
    <p:sldId id="262" r:id="rId11"/>
    <p:sldId id="277" r:id="rId12"/>
    <p:sldId id="279" r:id="rId13"/>
    <p:sldId id="281" r:id="rId14"/>
    <p:sldId id="282" r:id="rId15"/>
    <p:sldId id="283" r:id="rId16"/>
    <p:sldId id="288" r:id="rId17"/>
    <p:sldId id="261" r:id="rId18"/>
    <p:sldId id="289" r:id="rId19"/>
    <p:sldId id="275" r:id="rId20"/>
    <p:sldId id="270" r:id="rId21"/>
    <p:sldId id="276" r:id="rId22"/>
    <p:sldId id="271" r:id="rId23"/>
    <p:sldId id="290" r:id="rId24"/>
    <p:sldId id="263" r:id="rId25"/>
    <p:sldId id="293" r:id="rId26"/>
    <p:sldId id="272" r:id="rId27"/>
    <p:sldId id="284" r:id="rId28"/>
    <p:sldId id="291" r:id="rId29"/>
    <p:sldId id="292" r:id="rId30"/>
    <p:sldId id="264" r:id="rId31"/>
    <p:sldId id="273" r:id="rId32"/>
    <p:sldId id="294" r:id="rId33"/>
    <p:sldId id="295" r:id="rId34"/>
    <p:sldId id="265" r:id="rId35"/>
    <p:sldId id="266" r:id="rId36"/>
    <p:sldId id="267" r:id="rId37"/>
    <p:sldId id="268" r:id="rId38"/>
    <p:sldId id="269" r:id="rId39"/>
    <p:sldId id="280" r:id="rId40"/>
    <p:sldId id="296" r:id="rId41"/>
    <p:sldId id="274"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2DD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404" autoAdjust="0"/>
  </p:normalViewPr>
  <p:slideViewPr>
    <p:cSldViewPr snapToGrid="0" snapToObjects="1">
      <p:cViewPr>
        <p:scale>
          <a:sx n="74" d="100"/>
          <a:sy n="74" d="100"/>
        </p:scale>
        <p:origin x="352" y="5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7.xml"/><Relationship Id="rId5" Type="http://schemas.openxmlformats.org/officeDocument/2006/relationships/image" Target="../media/image13.jp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hyperlink" Target="https://praveenkalikeri.wordpress.co/" TargetMode="Externa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3327" y="54864"/>
            <a:ext cx="12191695" cy="6858000"/>
          </a:xfrm>
          <a:prstGeom prst="rect">
            <a:avLst/>
          </a:prstGeom>
          <a:solidFill>
            <a:srgbClr val="192D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Oval 2"/>
          <p:cNvSpPr/>
          <p:nvPr/>
        </p:nvSpPr>
        <p:spPr>
          <a:xfrm>
            <a:off x="9966960" y="502920"/>
            <a:ext cx="914400" cy="914400"/>
          </a:xfrm>
          <a:prstGeom prst="ellipse">
            <a:avLst/>
          </a:prstGeom>
          <a:solidFill>
            <a:srgbClr val="2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10561320" y="1234440"/>
            <a:ext cx="502920" cy="502920"/>
          </a:xfrm>
          <a:prstGeom prst="ellipse">
            <a:avLst/>
          </a:prstGeom>
          <a:solidFill>
            <a:srgbClr val="D6A0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p:cNvSpPr/>
          <p:nvPr/>
        </p:nvSpPr>
        <p:spPr>
          <a:xfrm>
            <a:off x="9509760" y="1508760"/>
            <a:ext cx="320040" cy="320040"/>
          </a:xfrm>
          <a:prstGeom prst="ellipse">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40082" y="640080"/>
            <a:ext cx="9601200" cy="1554480"/>
          </a:xfrm>
          <a:prstGeom prst="rect">
            <a:avLst/>
          </a:prstGeom>
          <a:noFill/>
        </p:spPr>
        <p:txBody>
          <a:bodyPr wrap="none">
            <a:spAutoFit/>
          </a:bodyPr>
          <a:lstStyle/>
          <a:p>
            <a:r>
              <a:rPr sz="4600" b="1" dirty="0">
                <a:solidFill>
                  <a:srgbClr val="FFFFFF"/>
                </a:solidFill>
                <a:latin typeface="Aptos Display"/>
              </a:rPr>
              <a:t>ANTHROPOLOGY</a:t>
            </a:r>
          </a:p>
          <a:p>
            <a:r>
              <a:rPr sz="2500" dirty="0">
                <a:solidFill>
                  <a:srgbClr val="D2E6E6"/>
                </a:solidFill>
              </a:rPr>
              <a:t>What It Is • Branches • Scope</a:t>
            </a:r>
          </a:p>
        </p:txBody>
      </p:sp>
      <p:sp>
        <p:nvSpPr>
          <p:cNvPr id="7" name="TextBox 6"/>
          <p:cNvSpPr txBox="1"/>
          <p:nvPr/>
        </p:nvSpPr>
        <p:spPr>
          <a:xfrm>
            <a:off x="579119" y="2633294"/>
            <a:ext cx="6007608" cy="1384995"/>
          </a:xfrm>
          <a:prstGeom prst="rect">
            <a:avLst/>
          </a:prstGeom>
          <a:noFill/>
        </p:spPr>
        <p:txBody>
          <a:bodyPr wrap="square">
            <a:spAutoFit/>
          </a:bodyPr>
          <a:lstStyle/>
          <a:p>
            <a:r>
              <a:rPr lang="en-IN" sz="2800" dirty="0">
                <a:solidFill>
                  <a:schemeClr val="accent6">
                    <a:lumMod val="60000"/>
                    <a:lumOff val="40000"/>
                  </a:schemeClr>
                </a:solidFill>
                <a:latin typeface="Arial Black" panose="020B0A04020102020204" pitchFamily="34" charset="0"/>
              </a:rPr>
              <a:t>“</a:t>
            </a:r>
            <a:r>
              <a:rPr sz="2800" dirty="0">
                <a:solidFill>
                  <a:schemeClr val="accent6">
                    <a:lumMod val="60000"/>
                    <a:lumOff val="40000"/>
                  </a:schemeClr>
                </a:solidFill>
                <a:latin typeface="Arial Black" panose="020B0A04020102020204" pitchFamily="34" charset="0"/>
              </a:rPr>
              <a:t>Understanding humanity across time, place and culture</a:t>
            </a:r>
            <a:r>
              <a:rPr lang="en-IN" sz="2800" dirty="0">
                <a:solidFill>
                  <a:schemeClr val="accent6">
                    <a:lumMod val="60000"/>
                    <a:lumOff val="40000"/>
                  </a:schemeClr>
                </a:solidFill>
                <a:latin typeface="Arial Black" panose="020B0A04020102020204" pitchFamily="34" charset="0"/>
              </a:rPr>
              <a:t>"</a:t>
            </a:r>
            <a:endParaRPr sz="2800" dirty="0">
              <a:solidFill>
                <a:schemeClr val="accent6">
                  <a:lumMod val="60000"/>
                  <a:lumOff val="40000"/>
                </a:schemeClr>
              </a:solidFill>
              <a:latin typeface="Arial Black" panose="020B0A04020102020204" pitchFamily="34" charset="0"/>
            </a:endParaRPr>
          </a:p>
        </p:txBody>
      </p:sp>
      <p:pic>
        <p:nvPicPr>
          <p:cNvPr id="9" name="Picture 8">
            <a:extLst>
              <a:ext uri="{FF2B5EF4-FFF2-40B4-BE49-F238E27FC236}">
                <a16:creationId xmlns:a16="http://schemas.microsoft.com/office/drawing/2014/main" id="{F85F2FDB-E36C-8DDE-72C8-5A05D0FD8ACF}"/>
              </a:ext>
            </a:extLst>
          </p:cNvPr>
          <p:cNvPicPr>
            <a:picLocks noChangeAspect="1"/>
          </p:cNvPicPr>
          <p:nvPr/>
        </p:nvPicPr>
        <p:blipFill>
          <a:blip r:embed="rId2"/>
          <a:stretch>
            <a:fillRect/>
          </a:stretch>
        </p:blipFill>
        <p:spPr>
          <a:xfrm>
            <a:off x="6751319" y="201346"/>
            <a:ext cx="5172457" cy="6327470"/>
          </a:xfrm>
          <a:prstGeom prst="rect">
            <a:avLst/>
          </a:prstGeom>
        </p:spPr>
      </p:pic>
      <p:sp>
        <p:nvSpPr>
          <p:cNvPr id="8" name="TextBox 7">
            <a:extLst>
              <a:ext uri="{FF2B5EF4-FFF2-40B4-BE49-F238E27FC236}">
                <a16:creationId xmlns:a16="http://schemas.microsoft.com/office/drawing/2014/main" id="{5C58FDA3-1187-C45D-5D24-9C67C6DE7A3A}"/>
              </a:ext>
            </a:extLst>
          </p:cNvPr>
          <p:cNvSpPr txBox="1"/>
          <p:nvPr/>
        </p:nvSpPr>
        <p:spPr>
          <a:xfrm>
            <a:off x="3118908" y="5342234"/>
            <a:ext cx="3467819" cy="1200329"/>
          </a:xfrm>
          <a:prstGeom prst="rect">
            <a:avLst/>
          </a:prstGeom>
          <a:noFill/>
        </p:spPr>
        <p:txBody>
          <a:bodyPr wrap="square" rtlCol="0">
            <a:spAutoFit/>
          </a:bodyPr>
          <a:lstStyle/>
          <a:p>
            <a:r>
              <a:rPr lang="en-IN" sz="2400" b="1" dirty="0">
                <a:solidFill>
                  <a:srgbClr val="92D050"/>
                </a:solidFill>
              </a:rPr>
              <a:t>Dr. Neha Singh</a:t>
            </a:r>
          </a:p>
          <a:p>
            <a:r>
              <a:rPr lang="en-IN" sz="2400" b="1" dirty="0">
                <a:solidFill>
                  <a:srgbClr val="92D050"/>
                </a:solidFill>
              </a:rPr>
              <a:t>Assistant Professor</a:t>
            </a:r>
          </a:p>
          <a:p>
            <a:r>
              <a:rPr lang="en-IN" sz="2400" b="1" dirty="0">
                <a:solidFill>
                  <a:srgbClr val="92D050"/>
                </a:solidFill>
              </a:rPr>
              <a:t>Dept. of Anthropology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F7F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40080" y="411480"/>
            <a:ext cx="7031348" cy="553998"/>
          </a:xfrm>
          <a:prstGeom prst="rect">
            <a:avLst/>
          </a:prstGeom>
          <a:noFill/>
        </p:spPr>
        <p:txBody>
          <a:bodyPr wrap="none">
            <a:spAutoFit/>
          </a:bodyPr>
          <a:lstStyle/>
          <a:p>
            <a:r>
              <a:rPr sz="3000" b="1" dirty="0">
                <a:solidFill>
                  <a:srgbClr val="192D46"/>
                </a:solidFill>
                <a:latin typeface="Aptos Display"/>
              </a:rPr>
              <a:t>Branch </a:t>
            </a:r>
            <a:r>
              <a:rPr lang="en-IN" sz="3000" b="1" dirty="0">
                <a:solidFill>
                  <a:srgbClr val="192D46"/>
                </a:solidFill>
                <a:latin typeface="Aptos Display"/>
              </a:rPr>
              <a:t>1 </a:t>
            </a:r>
            <a:r>
              <a:rPr sz="3000" b="1" dirty="0">
                <a:solidFill>
                  <a:srgbClr val="192D46"/>
                </a:solidFill>
                <a:latin typeface="Aptos Display"/>
              </a:rPr>
              <a:t>—  Social</a:t>
            </a:r>
            <a:r>
              <a:rPr lang="en-IN" sz="3000" b="1" dirty="0">
                <a:solidFill>
                  <a:srgbClr val="192D46"/>
                </a:solidFill>
                <a:latin typeface="Aptos Display"/>
              </a:rPr>
              <a:t>/ Cultural</a:t>
            </a:r>
            <a:r>
              <a:rPr sz="3000" b="1" dirty="0">
                <a:solidFill>
                  <a:srgbClr val="192D46"/>
                </a:solidFill>
                <a:latin typeface="Aptos Display"/>
              </a:rPr>
              <a:t> Anthropology</a:t>
            </a:r>
          </a:p>
        </p:txBody>
      </p:sp>
      <p:sp>
        <p:nvSpPr>
          <p:cNvPr id="4" name="TextBox 3"/>
          <p:cNvSpPr txBox="1"/>
          <p:nvPr/>
        </p:nvSpPr>
        <p:spPr>
          <a:xfrm>
            <a:off x="822960" y="1508760"/>
            <a:ext cx="10424160" cy="4389120"/>
          </a:xfrm>
          <a:prstGeom prst="rect">
            <a:avLst/>
          </a:prstGeom>
          <a:noFill/>
        </p:spPr>
        <p:txBody>
          <a:bodyPr wrap="square">
            <a:spAutoFit/>
          </a:bodyPr>
          <a:lstStyle/>
          <a:p>
            <a:pPr>
              <a:spcAft>
                <a:spcPts val="1200"/>
              </a:spcAft>
              <a:defRPr sz="2100">
                <a:solidFill>
                  <a:srgbClr val="2D343C"/>
                </a:solidFill>
                <a:latin typeface="Aptos"/>
              </a:defRPr>
            </a:pPr>
            <a:r>
              <a:t>• Explores how people create, learn and share culture.</a:t>
            </a:r>
          </a:p>
          <a:p>
            <a:pPr>
              <a:spcAft>
                <a:spcPts val="1200"/>
              </a:spcAft>
              <a:defRPr sz="2100">
                <a:solidFill>
                  <a:srgbClr val="2D343C"/>
                </a:solidFill>
                <a:latin typeface="Aptos"/>
              </a:defRPr>
            </a:pPr>
            <a:r>
              <a:t>• Topics include family and kinship, religion, economy, politics, gender, education, migration and globalization.</a:t>
            </a:r>
          </a:p>
          <a:p>
            <a:pPr>
              <a:spcAft>
                <a:spcPts val="1200"/>
              </a:spcAft>
              <a:defRPr sz="2100">
                <a:solidFill>
                  <a:srgbClr val="2D343C"/>
                </a:solidFill>
                <a:latin typeface="Aptos"/>
              </a:defRPr>
            </a:pPr>
            <a:r>
              <a:t>• A central method is ethnography: learning about everyday life through sustained fieldwork and observation.</a:t>
            </a:r>
          </a:p>
          <a:p>
            <a:pPr>
              <a:spcAft>
                <a:spcPts val="1200"/>
              </a:spcAft>
              <a:defRPr sz="2100">
                <a:solidFill>
                  <a:srgbClr val="2D343C"/>
                </a:solidFill>
                <a:latin typeface="Aptos"/>
              </a:defRPr>
            </a:pPr>
            <a:r>
              <a:t>• Applications include community development, policy, education, organizational research and cross-cultural communication.</a:t>
            </a:r>
          </a:p>
        </p:txBody>
      </p:sp>
      <p:sp>
        <p:nvSpPr>
          <p:cNvPr id="5" name="Rectangle 4"/>
          <p:cNvSpPr/>
          <p:nvPr/>
        </p:nvSpPr>
        <p:spPr>
          <a:xfrm>
            <a:off x="640080" y="6473952"/>
            <a:ext cx="10881360" cy="18288"/>
          </a:xfrm>
          <a:prstGeom prst="rect">
            <a:avLst/>
          </a:prstGeom>
          <a:solidFill>
            <a:srgbClr val="D2D7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0881360" y="6510528"/>
            <a:ext cx="640080" cy="228600"/>
          </a:xfrm>
          <a:prstGeom prst="rect">
            <a:avLst/>
          </a:prstGeom>
          <a:noFill/>
        </p:spPr>
        <p:txBody>
          <a:bodyPr wrap="none">
            <a:spAutoFit/>
          </a:bodyPr>
          <a:lstStyle/>
          <a:p>
            <a:pPr algn="r"/>
            <a:r>
              <a:rPr sz="900">
                <a:solidFill>
                  <a:srgbClr val="646E78"/>
                </a:solidFill>
              </a:rPr>
              <a:t>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7019D1-464F-BBFB-550C-40524AEDF262}"/>
              </a:ext>
            </a:extLst>
          </p:cNvPr>
          <p:cNvPicPr>
            <a:picLocks noChangeAspect="1"/>
          </p:cNvPicPr>
          <p:nvPr/>
        </p:nvPicPr>
        <p:blipFill>
          <a:blip r:embed="rId2"/>
          <a:stretch>
            <a:fillRect/>
          </a:stretch>
        </p:blipFill>
        <p:spPr>
          <a:xfrm>
            <a:off x="431940" y="4158301"/>
            <a:ext cx="5098923" cy="2251643"/>
          </a:xfrm>
          <a:prstGeom prst="rect">
            <a:avLst/>
          </a:prstGeom>
        </p:spPr>
      </p:pic>
      <p:pic>
        <p:nvPicPr>
          <p:cNvPr id="5" name="Picture 4">
            <a:extLst>
              <a:ext uri="{FF2B5EF4-FFF2-40B4-BE49-F238E27FC236}">
                <a16:creationId xmlns:a16="http://schemas.microsoft.com/office/drawing/2014/main" id="{E94CF144-0B9C-7468-03D0-0CDA14A67143}"/>
              </a:ext>
            </a:extLst>
          </p:cNvPr>
          <p:cNvPicPr>
            <a:picLocks noChangeAspect="1"/>
          </p:cNvPicPr>
          <p:nvPr/>
        </p:nvPicPr>
        <p:blipFill>
          <a:blip r:embed="rId3"/>
          <a:stretch>
            <a:fillRect/>
          </a:stretch>
        </p:blipFill>
        <p:spPr>
          <a:xfrm>
            <a:off x="431940" y="224834"/>
            <a:ext cx="5920742" cy="3629415"/>
          </a:xfrm>
          <a:prstGeom prst="rect">
            <a:avLst/>
          </a:prstGeom>
        </p:spPr>
      </p:pic>
      <p:pic>
        <p:nvPicPr>
          <p:cNvPr id="7" name="Picture 6">
            <a:extLst>
              <a:ext uri="{FF2B5EF4-FFF2-40B4-BE49-F238E27FC236}">
                <a16:creationId xmlns:a16="http://schemas.microsoft.com/office/drawing/2014/main" id="{A7D2C178-DF10-C8E1-233D-F533C0BB06BA}"/>
              </a:ext>
            </a:extLst>
          </p:cNvPr>
          <p:cNvPicPr>
            <a:picLocks noChangeAspect="1"/>
          </p:cNvPicPr>
          <p:nvPr/>
        </p:nvPicPr>
        <p:blipFill>
          <a:blip r:embed="rId4"/>
          <a:stretch>
            <a:fillRect/>
          </a:stretch>
        </p:blipFill>
        <p:spPr>
          <a:xfrm>
            <a:off x="6517462" y="3429000"/>
            <a:ext cx="5397170" cy="3049401"/>
          </a:xfrm>
          <a:prstGeom prst="rect">
            <a:avLst/>
          </a:prstGeom>
        </p:spPr>
      </p:pic>
      <p:pic>
        <p:nvPicPr>
          <p:cNvPr id="9" name="Picture 8">
            <a:extLst>
              <a:ext uri="{FF2B5EF4-FFF2-40B4-BE49-F238E27FC236}">
                <a16:creationId xmlns:a16="http://schemas.microsoft.com/office/drawing/2014/main" id="{65773AFB-131E-D664-AE93-53976ED5306B}"/>
              </a:ext>
            </a:extLst>
          </p:cNvPr>
          <p:cNvPicPr>
            <a:picLocks noChangeAspect="1"/>
          </p:cNvPicPr>
          <p:nvPr/>
        </p:nvPicPr>
        <p:blipFill>
          <a:blip r:embed="rId5"/>
          <a:stretch>
            <a:fillRect/>
          </a:stretch>
        </p:blipFill>
        <p:spPr>
          <a:xfrm>
            <a:off x="7264566" y="292608"/>
            <a:ext cx="4495494" cy="3002588"/>
          </a:xfrm>
          <a:prstGeom prst="rect">
            <a:avLst/>
          </a:prstGeom>
        </p:spPr>
      </p:pic>
      <p:sp>
        <p:nvSpPr>
          <p:cNvPr id="2" name="TextBox 1">
            <a:extLst>
              <a:ext uri="{FF2B5EF4-FFF2-40B4-BE49-F238E27FC236}">
                <a16:creationId xmlns:a16="http://schemas.microsoft.com/office/drawing/2014/main" id="{0BC0318B-B0AA-1A9E-7631-D61618BEAF80}"/>
              </a:ext>
            </a:extLst>
          </p:cNvPr>
          <p:cNvSpPr txBox="1"/>
          <p:nvPr/>
        </p:nvSpPr>
        <p:spPr>
          <a:xfrm>
            <a:off x="1190445" y="6409944"/>
            <a:ext cx="3424687" cy="369332"/>
          </a:xfrm>
          <a:prstGeom prst="rect">
            <a:avLst/>
          </a:prstGeom>
          <a:noFill/>
        </p:spPr>
        <p:txBody>
          <a:bodyPr wrap="square" rtlCol="0">
            <a:spAutoFit/>
          </a:bodyPr>
          <a:lstStyle/>
          <a:p>
            <a:r>
              <a:rPr lang="en-IN" dirty="0"/>
              <a:t>Image credit: Google Pictures</a:t>
            </a:r>
          </a:p>
        </p:txBody>
      </p:sp>
    </p:spTree>
    <p:extLst>
      <p:ext uri="{BB962C8B-B14F-4D97-AF65-F5344CB8AC3E}">
        <p14:creationId xmlns:p14="http://schemas.microsoft.com/office/powerpoint/2010/main" val="2249469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8C3559-DB99-1096-4E6B-916DB2196A7A}"/>
              </a:ext>
            </a:extLst>
          </p:cNvPr>
          <p:cNvPicPr>
            <a:picLocks noChangeAspect="1"/>
          </p:cNvPicPr>
          <p:nvPr/>
        </p:nvPicPr>
        <p:blipFill>
          <a:blip r:embed="rId2"/>
          <a:stretch>
            <a:fillRect/>
          </a:stretch>
        </p:blipFill>
        <p:spPr>
          <a:xfrm>
            <a:off x="927997" y="237199"/>
            <a:ext cx="10070683" cy="5654644"/>
          </a:xfrm>
          <a:prstGeom prst="rect">
            <a:avLst/>
          </a:prstGeom>
        </p:spPr>
      </p:pic>
      <p:sp>
        <p:nvSpPr>
          <p:cNvPr id="4" name="TextBox 3">
            <a:extLst>
              <a:ext uri="{FF2B5EF4-FFF2-40B4-BE49-F238E27FC236}">
                <a16:creationId xmlns:a16="http://schemas.microsoft.com/office/drawing/2014/main" id="{4B0CE79D-7ADC-19E7-DFC4-CD6E768187E4}"/>
              </a:ext>
            </a:extLst>
          </p:cNvPr>
          <p:cNvSpPr txBox="1"/>
          <p:nvPr/>
        </p:nvSpPr>
        <p:spPr>
          <a:xfrm>
            <a:off x="1753319" y="6168689"/>
            <a:ext cx="6094562" cy="369332"/>
          </a:xfrm>
          <a:prstGeom prst="rect">
            <a:avLst/>
          </a:prstGeom>
          <a:noFill/>
        </p:spPr>
        <p:txBody>
          <a:bodyPr wrap="square">
            <a:spAutoFit/>
          </a:bodyPr>
          <a:lstStyle/>
          <a:p>
            <a:r>
              <a:rPr lang="en-IN" sz="1800" dirty="0"/>
              <a:t>Image credit: Google Pictures</a:t>
            </a:r>
          </a:p>
        </p:txBody>
      </p:sp>
    </p:spTree>
    <p:extLst>
      <p:ext uri="{BB962C8B-B14F-4D97-AF65-F5344CB8AC3E}">
        <p14:creationId xmlns:p14="http://schemas.microsoft.com/office/powerpoint/2010/main" val="2710486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id="{D9544400-E591-A1F3-19D1-BAEE319773D4}"/>
              </a:ext>
            </a:extLst>
          </p:cNvPr>
          <p:cNvSpPr/>
          <p:nvPr/>
        </p:nvSpPr>
        <p:spPr>
          <a:xfrm>
            <a:off x="1155940" y="698740"/>
            <a:ext cx="3105509" cy="2398143"/>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3" name="Oval 2">
            <a:extLst>
              <a:ext uri="{FF2B5EF4-FFF2-40B4-BE49-F238E27FC236}">
                <a16:creationId xmlns:a16="http://schemas.microsoft.com/office/drawing/2014/main" id="{EDAD1375-EAAE-8247-A26E-2B5931E17B1E}"/>
              </a:ext>
            </a:extLst>
          </p:cNvPr>
          <p:cNvSpPr/>
          <p:nvPr/>
        </p:nvSpPr>
        <p:spPr>
          <a:xfrm>
            <a:off x="6288657" y="698740"/>
            <a:ext cx="2467154" cy="257067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4" name="TextBox 3">
            <a:extLst>
              <a:ext uri="{FF2B5EF4-FFF2-40B4-BE49-F238E27FC236}">
                <a16:creationId xmlns:a16="http://schemas.microsoft.com/office/drawing/2014/main" id="{C6E0D57E-7423-D378-EDD9-7F88E3F2C39C}"/>
              </a:ext>
            </a:extLst>
          </p:cNvPr>
          <p:cNvSpPr txBox="1"/>
          <p:nvPr/>
        </p:nvSpPr>
        <p:spPr>
          <a:xfrm>
            <a:off x="2234242" y="3454880"/>
            <a:ext cx="2234241" cy="369332"/>
          </a:xfrm>
          <a:prstGeom prst="rect">
            <a:avLst/>
          </a:prstGeom>
          <a:noFill/>
        </p:spPr>
        <p:txBody>
          <a:bodyPr wrap="square" rtlCol="0">
            <a:spAutoFit/>
          </a:bodyPr>
          <a:lstStyle/>
          <a:p>
            <a:r>
              <a:rPr lang="en-IN" b="1" dirty="0"/>
              <a:t>MALE</a:t>
            </a:r>
          </a:p>
        </p:txBody>
      </p:sp>
      <p:sp>
        <p:nvSpPr>
          <p:cNvPr id="5" name="TextBox 4">
            <a:extLst>
              <a:ext uri="{FF2B5EF4-FFF2-40B4-BE49-F238E27FC236}">
                <a16:creationId xmlns:a16="http://schemas.microsoft.com/office/drawing/2014/main" id="{DAA04CAA-2B4B-6AB6-7A2B-3780CA20A4FD}"/>
              </a:ext>
            </a:extLst>
          </p:cNvPr>
          <p:cNvSpPr txBox="1"/>
          <p:nvPr/>
        </p:nvSpPr>
        <p:spPr>
          <a:xfrm>
            <a:off x="6996023" y="3614468"/>
            <a:ext cx="1906437" cy="369332"/>
          </a:xfrm>
          <a:prstGeom prst="rect">
            <a:avLst/>
          </a:prstGeom>
          <a:noFill/>
        </p:spPr>
        <p:txBody>
          <a:bodyPr wrap="square" rtlCol="0">
            <a:spAutoFit/>
          </a:bodyPr>
          <a:lstStyle/>
          <a:p>
            <a:r>
              <a:rPr lang="en-IN" dirty="0">
                <a:solidFill>
                  <a:schemeClr val="tx1">
                    <a:lumMod val="85000"/>
                    <a:lumOff val="15000"/>
                  </a:schemeClr>
                </a:solidFill>
              </a:rPr>
              <a:t>FEMALE</a:t>
            </a:r>
          </a:p>
        </p:txBody>
      </p:sp>
    </p:spTree>
    <p:extLst>
      <p:ext uri="{BB962C8B-B14F-4D97-AF65-F5344CB8AC3E}">
        <p14:creationId xmlns:p14="http://schemas.microsoft.com/office/powerpoint/2010/main" val="20307789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id="{6B78A0C9-5EF6-A0DA-5FFC-3FC78FB9063B}"/>
              </a:ext>
            </a:extLst>
          </p:cNvPr>
          <p:cNvSpPr/>
          <p:nvPr/>
        </p:nvSpPr>
        <p:spPr>
          <a:xfrm>
            <a:off x="629728" y="384430"/>
            <a:ext cx="2346385" cy="2518913"/>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3" name="Oval 2">
            <a:extLst>
              <a:ext uri="{FF2B5EF4-FFF2-40B4-BE49-F238E27FC236}">
                <a16:creationId xmlns:a16="http://schemas.microsoft.com/office/drawing/2014/main" id="{296687CC-4434-0C04-379A-1154BCD92CB0}"/>
              </a:ext>
            </a:extLst>
          </p:cNvPr>
          <p:cNvSpPr/>
          <p:nvPr/>
        </p:nvSpPr>
        <p:spPr>
          <a:xfrm>
            <a:off x="4451231" y="384430"/>
            <a:ext cx="2533290" cy="2790645"/>
          </a:xfrm>
          <a:prstGeom prst="ellipse">
            <a:avLst/>
          </a:prstGeom>
          <a:solidFill>
            <a:srgbClr val="E12DD4"/>
          </a:solidFill>
          <a:ln>
            <a:solidFill>
              <a:schemeClr val="accent4">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4" name="Equals 3">
            <a:extLst>
              <a:ext uri="{FF2B5EF4-FFF2-40B4-BE49-F238E27FC236}">
                <a16:creationId xmlns:a16="http://schemas.microsoft.com/office/drawing/2014/main" id="{7FB90CEA-9321-F9BE-322E-CEC3D074EFBD}"/>
              </a:ext>
            </a:extLst>
          </p:cNvPr>
          <p:cNvSpPr/>
          <p:nvPr/>
        </p:nvSpPr>
        <p:spPr>
          <a:xfrm>
            <a:off x="3152956" y="1205819"/>
            <a:ext cx="1009290" cy="1216325"/>
          </a:xfrm>
          <a:prstGeom prst="mathEqual">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solidFill>
                <a:schemeClr val="tx1"/>
              </a:solidFill>
            </a:endParaRPr>
          </a:p>
        </p:txBody>
      </p:sp>
      <p:sp>
        <p:nvSpPr>
          <p:cNvPr id="6" name="Not Equal 5">
            <a:extLst>
              <a:ext uri="{FF2B5EF4-FFF2-40B4-BE49-F238E27FC236}">
                <a16:creationId xmlns:a16="http://schemas.microsoft.com/office/drawing/2014/main" id="{F717A13E-88C5-C73A-3646-F85F52400B48}"/>
              </a:ext>
            </a:extLst>
          </p:cNvPr>
          <p:cNvSpPr/>
          <p:nvPr/>
        </p:nvSpPr>
        <p:spPr>
          <a:xfrm>
            <a:off x="3209027" y="4718649"/>
            <a:ext cx="1578634" cy="940279"/>
          </a:xfrm>
          <a:prstGeom prst="mathNotEqual">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8" name="Isosceles Triangle 7">
            <a:extLst>
              <a:ext uri="{FF2B5EF4-FFF2-40B4-BE49-F238E27FC236}">
                <a16:creationId xmlns:a16="http://schemas.microsoft.com/office/drawing/2014/main" id="{27DA2257-58CA-439C-B46E-A980D76CF6BB}"/>
              </a:ext>
            </a:extLst>
          </p:cNvPr>
          <p:cNvSpPr/>
          <p:nvPr/>
        </p:nvSpPr>
        <p:spPr>
          <a:xfrm>
            <a:off x="485956" y="3892667"/>
            <a:ext cx="2346385" cy="2518913"/>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10" name="Oval 9">
            <a:extLst>
              <a:ext uri="{FF2B5EF4-FFF2-40B4-BE49-F238E27FC236}">
                <a16:creationId xmlns:a16="http://schemas.microsoft.com/office/drawing/2014/main" id="{D2C27047-4EBC-A151-B2A0-399971CD795F}"/>
              </a:ext>
            </a:extLst>
          </p:cNvPr>
          <p:cNvSpPr/>
          <p:nvPr/>
        </p:nvSpPr>
        <p:spPr>
          <a:xfrm>
            <a:off x="4983194" y="3985404"/>
            <a:ext cx="2202609" cy="2598706"/>
          </a:xfrm>
          <a:prstGeom prst="ellipse">
            <a:avLst/>
          </a:prstGeom>
          <a:solidFill>
            <a:srgbClr val="E12DD4"/>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11" name="TextBox 10">
            <a:extLst>
              <a:ext uri="{FF2B5EF4-FFF2-40B4-BE49-F238E27FC236}">
                <a16:creationId xmlns:a16="http://schemas.microsoft.com/office/drawing/2014/main" id="{6C1D099B-C940-0C1D-B806-E99185C266A2}"/>
              </a:ext>
            </a:extLst>
          </p:cNvPr>
          <p:cNvSpPr txBox="1"/>
          <p:nvPr/>
        </p:nvSpPr>
        <p:spPr>
          <a:xfrm>
            <a:off x="3165896" y="2680523"/>
            <a:ext cx="2950234" cy="369332"/>
          </a:xfrm>
          <a:prstGeom prst="rect">
            <a:avLst/>
          </a:prstGeom>
          <a:noFill/>
        </p:spPr>
        <p:txBody>
          <a:bodyPr wrap="square" rtlCol="0">
            <a:spAutoFit/>
          </a:bodyPr>
          <a:lstStyle/>
          <a:p>
            <a:r>
              <a:rPr lang="en-IN" dirty="0"/>
              <a:t>MARRIED</a:t>
            </a:r>
          </a:p>
        </p:txBody>
      </p:sp>
      <p:sp>
        <p:nvSpPr>
          <p:cNvPr id="12" name="TextBox 11">
            <a:extLst>
              <a:ext uri="{FF2B5EF4-FFF2-40B4-BE49-F238E27FC236}">
                <a16:creationId xmlns:a16="http://schemas.microsoft.com/office/drawing/2014/main" id="{7E4081CE-9146-711C-3A97-42596E9B0E58}"/>
              </a:ext>
            </a:extLst>
          </p:cNvPr>
          <p:cNvSpPr txBox="1"/>
          <p:nvPr/>
        </p:nvSpPr>
        <p:spPr>
          <a:xfrm>
            <a:off x="3499448" y="6042248"/>
            <a:ext cx="3200400" cy="369332"/>
          </a:xfrm>
          <a:prstGeom prst="rect">
            <a:avLst/>
          </a:prstGeom>
          <a:noFill/>
        </p:spPr>
        <p:txBody>
          <a:bodyPr wrap="square" rtlCol="0">
            <a:spAutoFit/>
          </a:bodyPr>
          <a:lstStyle/>
          <a:p>
            <a:r>
              <a:rPr lang="en-IN" dirty="0"/>
              <a:t>DIVORCED</a:t>
            </a:r>
          </a:p>
        </p:txBody>
      </p:sp>
    </p:spTree>
    <p:extLst>
      <p:ext uri="{BB962C8B-B14F-4D97-AF65-F5344CB8AC3E}">
        <p14:creationId xmlns:p14="http://schemas.microsoft.com/office/powerpoint/2010/main" val="422296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CD1D96-AE45-E5B2-B232-58625D0B9563}"/>
              </a:ext>
            </a:extLst>
          </p:cNvPr>
          <p:cNvPicPr>
            <a:picLocks noChangeAspect="1"/>
          </p:cNvPicPr>
          <p:nvPr/>
        </p:nvPicPr>
        <p:blipFill>
          <a:blip r:embed="rId2"/>
          <a:stretch>
            <a:fillRect/>
          </a:stretch>
        </p:blipFill>
        <p:spPr>
          <a:xfrm>
            <a:off x="1805796" y="712757"/>
            <a:ext cx="9218763" cy="5432485"/>
          </a:xfrm>
          <a:prstGeom prst="rect">
            <a:avLst/>
          </a:prstGeom>
        </p:spPr>
      </p:pic>
      <p:sp>
        <p:nvSpPr>
          <p:cNvPr id="4" name="TextBox 3">
            <a:extLst>
              <a:ext uri="{FF2B5EF4-FFF2-40B4-BE49-F238E27FC236}">
                <a16:creationId xmlns:a16="http://schemas.microsoft.com/office/drawing/2014/main" id="{D08C62CF-1AEA-FE03-1280-21B147F61579}"/>
              </a:ext>
            </a:extLst>
          </p:cNvPr>
          <p:cNvSpPr txBox="1"/>
          <p:nvPr/>
        </p:nvSpPr>
        <p:spPr>
          <a:xfrm>
            <a:off x="1166722" y="6263580"/>
            <a:ext cx="6094562" cy="369332"/>
          </a:xfrm>
          <a:prstGeom prst="rect">
            <a:avLst/>
          </a:prstGeom>
          <a:noFill/>
        </p:spPr>
        <p:txBody>
          <a:bodyPr wrap="square">
            <a:spAutoFit/>
          </a:bodyPr>
          <a:lstStyle/>
          <a:p>
            <a:r>
              <a:rPr lang="en-IN" sz="1800" dirty="0"/>
              <a:t>Image credit: Google Pictures</a:t>
            </a:r>
          </a:p>
        </p:txBody>
      </p:sp>
    </p:spTree>
    <p:extLst>
      <p:ext uri="{BB962C8B-B14F-4D97-AF65-F5344CB8AC3E}">
        <p14:creationId xmlns:p14="http://schemas.microsoft.com/office/powerpoint/2010/main" val="1908109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68D30B-856B-31EC-DD58-71F1464BB3A0}"/>
              </a:ext>
            </a:extLst>
          </p:cNvPr>
          <p:cNvSpPr txBox="1"/>
          <p:nvPr/>
        </p:nvSpPr>
        <p:spPr>
          <a:xfrm>
            <a:off x="1268083" y="428178"/>
            <a:ext cx="10092906" cy="4893647"/>
          </a:xfrm>
          <a:prstGeom prst="rect">
            <a:avLst/>
          </a:prstGeom>
          <a:noFill/>
        </p:spPr>
        <p:txBody>
          <a:bodyPr wrap="square">
            <a:spAutoFit/>
          </a:bodyPr>
          <a:lstStyle/>
          <a:p>
            <a:pPr indent="0" algn="just">
              <a:buNone/>
            </a:pPr>
            <a:r>
              <a:rPr lang="en-IN" sz="2400" b="1" i="0" dirty="0">
                <a:solidFill>
                  <a:srgbClr val="FF0000"/>
                </a:solidFill>
                <a:effectLst/>
                <a:latin typeface="Vollkorn"/>
              </a:rPr>
              <a:t>Scope: </a:t>
            </a:r>
            <a:endParaRPr lang="en-IN" sz="2400" b="0" i="0" dirty="0">
              <a:solidFill>
                <a:srgbClr val="777777"/>
              </a:solidFill>
              <a:effectLst/>
              <a:latin typeface="Vollkorn"/>
            </a:endParaRPr>
          </a:p>
          <a:p>
            <a:pPr marL="342900" marR="0" lvl="0" indent="-342900" algn="just">
              <a:buFont typeface="+mj-lt"/>
              <a:buAutoNum type="arabicPeriod"/>
            </a:pPr>
            <a:r>
              <a:rPr lang="en-IN" sz="2400" b="0" i="0" dirty="0">
                <a:solidFill>
                  <a:srgbClr val="000000"/>
                </a:solidFill>
                <a:effectLst/>
                <a:latin typeface="Vollkorn"/>
              </a:rPr>
              <a:t>Study of </a:t>
            </a:r>
            <a:r>
              <a:rPr lang="en-IN" sz="2400" b="1" i="1" dirty="0">
                <a:solidFill>
                  <a:srgbClr val="000000"/>
                </a:solidFill>
                <a:effectLst/>
                <a:latin typeface="Vollkorn"/>
              </a:rPr>
              <a:t>human society and culture.</a:t>
            </a:r>
            <a:endParaRPr lang="en-IN" sz="2400" b="0" i="0" dirty="0">
              <a:solidFill>
                <a:srgbClr val="777777"/>
              </a:solidFill>
              <a:effectLst/>
              <a:latin typeface="Vollkorn"/>
            </a:endParaRPr>
          </a:p>
          <a:p>
            <a:pPr marL="342900" marR="0" lvl="0" indent="-342900" algn="just">
              <a:buFont typeface="+mj-lt"/>
              <a:buAutoNum type="arabicPeriod"/>
            </a:pPr>
            <a:r>
              <a:rPr lang="en-IN" sz="2400" b="0" i="0" dirty="0">
                <a:solidFill>
                  <a:srgbClr val="000000"/>
                </a:solidFill>
                <a:effectLst/>
                <a:latin typeface="Vollkorn"/>
              </a:rPr>
              <a:t>It concerns the </a:t>
            </a:r>
            <a:r>
              <a:rPr lang="en-IN" sz="2400" b="1" i="1" dirty="0">
                <a:solidFill>
                  <a:srgbClr val="000000"/>
                </a:solidFill>
                <a:effectLst/>
                <a:latin typeface="Vollkorn"/>
              </a:rPr>
              <a:t>study of social institutions such as family, marriage, kinship, religion, economic organization, political organization, law and the relations between such institutions. </a:t>
            </a:r>
            <a:endParaRPr lang="en-IN" sz="2400" b="0" i="0" dirty="0">
              <a:solidFill>
                <a:srgbClr val="777777"/>
              </a:solidFill>
              <a:effectLst/>
              <a:latin typeface="Vollkorn"/>
            </a:endParaRPr>
          </a:p>
          <a:p>
            <a:pPr marL="342900" marR="0" lvl="0" indent="-342900" algn="just">
              <a:buFont typeface="+mj-lt"/>
              <a:buAutoNum type="arabicPeriod"/>
            </a:pPr>
            <a:r>
              <a:rPr lang="en-IN" sz="2400" b="0" i="0" dirty="0">
                <a:solidFill>
                  <a:srgbClr val="000000"/>
                </a:solidFill>
                <a:effectLst/>
                <a:latin typeface="Vollkorn"/>
              </a:rPr>
              <a:t>It is based on the facts, collected through direct investigation from the field using anthropological techniques.</a:t>
            </a:r>
            <a:endParaRPr lang="en-IN" sz="2400" b="0" i="0" dirty="0">
              <a:solidFill>
                <a:srgbClr val="777777"/>
              </a:solidFill>
              <a:effectLst/>
              <a:latin typeface="Vollkorn"/>
            </a:endParaRPr>
          </a:p>
          <a:p>
            <a:pPr marL="342900" marR="0" lvl="0" indent="-342900" algn="just">
              <a:buFont typeface="+mj-lt"/>
              <a:buAutoNum type="arabicPeriod"/>
            </a:pPr>
            <a:r>
              <a:rPr lang="en-IN" sz="2400" b="0" i="0" dirty="0">
                <a:solidFill>
                  <a:srgbClr val="000000"/>
                </a:solidFill>
                <a:effectLst/>
                <a:latin typeface="Vollkorn"/>
              </a:rPr>
              <a:t>It attempts to</a:t>
            </a:r>
            <a:r>
              <a:rPr lang="en-IN" sz="2400" b="1" i="1" dirty="0">
                <a:solidFill>
                  <a:srgbClr val="000000"/>
                </a:solidFill>
                <a:effectLst/>
                <a:latin typeface="Vollkorn"/>
              </a:rPr>
              <a:t> understand culture as a major mechanism</a:t>
            </a:r>
            <a:r>
              <a:rPr lang="en-IN" sz="2400" b="0" i="0" dirty="0">
                <a:solidFill>
                  <a:srgbClr val="000000"/>
                </a:solidFill>
                <a:effectLst/>
                <a:latin typeface="Vollkorn"/>
              </a:rPr>
              <a:t> by which human beings adapt to their environment</a:t>
            </a:r>
            <a:endParaRPr lang="en-IN" sz="2400" b="0" i="0" dirty="0">
              <a:solidFill>
                <a:srgbClr val="777777"/>
              </a:solidFill>
              <a:effectLst/>
              <a:latin typeface="Vollkorn"/>
            </a:endParaRPr>
          </a:p>
          <a:p>
            <a:pPr marL="342900" marR="0" lvl="0" indent="-342900" algn="just">
              <a:buFont typeface="+mj-lt"/>
              <a:buAutoNum type="arabicPeriod"/>
            </a:pPr>
            <a:r>
              <a:rPr lang="en-IN" sz="2400" b="0" i="0" dirty="0">
                <a:solidFill>
                  <a:srgbClr val="000000"/>
                </a:solidFill>
                <a:effectLst/>
                <a:latin typeface="Vollkorn"/>
              </a:rPr>
              <a:t>It is a study of relations and patterns of life among different types of people</a:t>
            </a:r>
            <a:endParaRPr lang="en-IN" sz="2400" b="0" i="0" dirty="0">
              <a:solidFill>
                <a:srgbClr val="777777"/>
              </a:solidFill>
              <a:effectLst/>
              <a:latin typeface="Vollkorn"/>
            </a:endParaRPr>
          </a:p>
          <a:p>
            <a:pPr marL="342900" marR="0" lvl="0" indent="-342900" algn="just">
              <a:buFont typeface="+mj-lt"/>
              <a:buAutoNum type="arabicPeriod"/>
            </a:pPr>
            <a:r>
              <a:rPr lang="en-IN" sz="2400" b="0" i="0" dirty="0">
                <a:solidFill>
                  <a:srgbClr val="000000"/>
                </a:solidFill>
                <a:effectLst/>
                <a:latin typeface="Vollkorn"/>
              </a:rPr>
              <a:t> Examines the social and cultural peculiarities of human life.</a:t>
            </a:r>
            <a:endParaRPr lang="en-IN" sz="2400" b="0" i="0" dirty="0">
              <a:solidFill>
                <a:srgbClr val="777777"/>
              </a:solidFill>
              <a:effectLst/>
              <a:latin typeface="Vollkorn"/>
            </a:endParaRPr>
          </a:p>
          <a:p>
            <a:pPr>
              <a:buNone/>
            </a:pPr>
            <a:br>
              <a:rPr lang="en-IN" sz="2400" dirty="0"/>
            </a:br>
            <a:endParaRPr lang="en-IN" sz="2400" dirty="0"/>
          </a:p>
        </p:txBody>
      </p:sp>
    </p:spTree>
    <p:extLst>
      <p:ext uri="{BB962C8B-B14F-4D97-AF65-F5344CB8AC3E}">
        <p14:creationId xmlns:p14="http://schemas.microsoft.com/office/powerpoint/2010/main" val="2482087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F7F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40080" y="411480"/>
            <a:ext cx="5927135" cy="553998"/>
          </a:xfrm>
          <a:prstGeom prst="rect">
            <a:avLst/>
          </a:prstGeom>
          <a:noFill/>
        </p:spPr>
        <p:txBody>
          <a:bodyPr wrap="none">
            <a:spAutoFit/>
          </a:bodyPr>
          <a:lstStyle/>
          <a:p>
            <a:r>
              <a:rPr sz="3000" b="1" dirty="0">
                <a:solidFill>
                  <a:srgbClr val="192D46"/>
                </a:solidFill>
                <a:latin typeface="Aptos Display"/>
              </a:rPr>
              <a:t>Branch </a:t>
            </a:r>
            <a:r>
              <a:rPr lang="en-IN" sz="3000" b="1" dirty="0">
                <a:solidFill>
                  <a:srgbClr val="192D46"/>
                </a:solidFill>
                <a:latin typeface="Aptos Display"/>
              </a:rPr>
              <a:t>2</a:t>
            </a:r>
            <a:r>
              <a:rPr sz="3000" b="1" dirty="0">
                <a:solidFill>
                  <a:srgbClr val="192D46"/>
                </a:solidFill>
                <a:latin typeface="Aptos Display"/>
              </a:rPr>
              <a:t>— Biological Anthropology</a:t>
            </a:r>
          </a:p>
        </p:txBody>
      </p:sp>
      <p:sp>
        <p:nvSpPr>
          <p:cNvPr id="4" name="TextBox 3"/>
          <p:cNvSpPr txBox="1"/>
          <p:nvPr/>
        </p:nvSpPr>
        <p:spPr>
          <a:xfrm>
            <a:off x="822960" y="1508760"/>
            <a:ext cx="10424160" cy="4389120"/>
          </a:xfrm>
          <a:prstGeom prst="rect">
            <a:avLst/>
          </a:prstGeom>
          <a:noFill/>
        </p:spPr>
        <p:txBody>
          <a:bodyPr wrap="square">
            <a:spAutoFit/>
          </a:bodyPr>
          <a:lstStyle/>
          <a:p>
            <a:pPr>
              <a:spcAft>
                <a:spcPts val="1200"/>
              </a:spcAft>
              <a:defRPr sz="2100">
                <a:solidFill>
                  <a:srgbClr val="2D343C"/>
                </a:solidFill>
                <a:latin typeface="Aptos"/>
              </a:defRPr>
            </a:pPr>
            <a:r>
              <a:t>• Studies humans as biological organisms and examines human evolution and biological variation.</a:t>
            </a:r>
          </a:p>
          <a:p>
            <a:pPr>
              <a:spcAft>
                <a:spcPts val="1200"/>
              </a:spcAft>
              <a:defRPr sz="2100">
                <a:solidFill>
                  <a:srgbClr val="2D343C"/>
                </a:solidFill>
                <a:latin typeface="Aptos"/>
              </a:defRPr>
            </a:pPr>
            <a:r>
              <a:t>• Major areas include paleoanthropology, human genetics, primatology and human adaptation.</a:t>
            </a:r>
          </a:p>
          <a:p>
            <a:pPr>
              <a:spcAft>
                <a:spcPts val="1200"/>
              </a:spcAft>
              <a:defRPr sz="2100">
                <a:solidFill>
                  <a:srgbClr val="2D343C"/>
                </a:solidFill>
                <a:latin typeface="Aptos"/>
              </a:defRPr>
            </a:pPr>
            <a:r>
              <a:t>• Applications include forensic identification, evolutionary research, biological diversity and public-health research.</a:t>
            </a:r>
          </a:p>
          <a:p>
            <a:pPr>
              <a:spcAft>
                <a:spcPts val="1200"/>
              </a:spcAft>
              <a:defRPr sz="2100">
                <a:solidFill>
                  <a:srgbClr val="2D343C"/>
                </a:solidFill>
                <a:latin typeface="Aptos"/>
              </a:defRPr>
            </a:pPr>
            <a:r>
              <a:t>• Example: studying skeletal remains to understand age, biological variation and past living conditions.</a:t>
            </a:r>
          </a:p>
        </p:txBody>
      </p:sp>
      <p:sp>
        <p:nvSpPr>
          <p:cNvPr id="5" name="Rectangle 4"/>
          <p:cNvSpPr/>
          <p:nvPr/>
        </p:nvSpPr>
        <p:spPr>
          <a:xfrm>
            <a:off x="640080" y="6473952"/>
            <a:ext cx="10881360" cy="18288"/>
          </a:xfrm>
          <a:prstGeom prst="rect">
            <a:avLst/>
          </a:prstGeom>
          <a:solidFill>
            <a:srgbClr val="D2D7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0881360" y="6510528"/>
            <a:ext cx="640080" cy="228600"/>
          </a:xfrm>
          <a:prstGeom prst="rect">
            <a:avLst/>
          </a:prstGeom>
          <a:noFill/>
        </p:spPr>
        <p:txBody>
          <a:bodyPr wrap="none">
            <a:spAutoFit/>
          </a:bodyPr>
          <a:lstStyle/>
          <a:p>
            <a:pPr algn="r"/>
            <a:r>
              <a:rPr sz="900">
                <a:solidFill>
                  <a:srgbClr val="646E78"/>
                </a:solidFill>
              </a:rPr>
              <a:t>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E22DCF3-09AB-AE5D-40D8-0ADB4C1ED394}"/>
              </a:ext>
            </a:extLst>
          </p:cNvPr>
          <p:cNvSpPr txBox="1"/>
          <p:nvPr/>
        </p:nvSpPr>
        <p:spPr>
          <a:xfrm>
            <a:off x="726773" y="249538"/>
            <a:ext cx="10504817" cy="2677656"/>
          </a:xfrm>
          <a:prstGeom prst="rect">
            <a:avLst/>
          </a:prstGeom>
          <a:noFill/>
        </p:spPr>
        <p:txBody>
          <a:bodyPr wrap="square">
            <a:spAutoFit/>
          </a:bodyPr>
          <a:lstStyle/>
          <a:p>
            <a:pPr indent="0" algn="just">
              <a:buNone/>
            </a:pPr>
            <a:r>
              <a:rPr lang="en-IN" sz="2400" b="1" i="0" dirty="0">
                <a:solidFill>
                  <a:srgbClr val="FF0000"/>
                </a:solidFill>
                <a:effectLst/>
                <a:latin typeface="Vollkorn"/>
              </a:rPr>
              <a:t>Definition: </a:t>
            </a:r>
            <a:endParaRPr lang="en-IN" sz="2400" b="0" i="0" dirty="0">
              <a:solidFill>
                <a:srgbClr val="777777"/>
              </a:solidFill>
              <a:effectLst/>
              <a:latin typeface="Vollkorn"/>
            </a:endParaRPr>
          </a:p>
          <a:p>
            <a:pPr indent="0" algn="just">
              <a:buNone/>
            </a:pPr>
            <a:r>
              <a:rPr lang="en-IN" sz="2400" b="1" i="1" dirty="0">
                <a:solidFill>
                  <a:srgbClr val="000000"/>
                </a:solidFill>
                <a:effectLst/>
                <a:latin typeface="Vollkorn"/>
              </a:rPr>
              <a:t>Paul Broca</a:t>
            </a:r>
            <a:r>
              <a:rPr lang="en-IN" sz="2400" b="0" i="0" dirty="0">
                <a:solidFill>
                  <a:srgbClr val="000000"/>
                </a:solidFill>
                <a:effectLst/>
                <a:latin typeface="Vollkorn"/>
              </a:rPr>
              <a:t> defines Biological Anthropology as “the science whose objective is the study of humanity considered as a whole in its parts and in relationship to the rest of nature”.</a:t>
            </a:r>
            <a:endParaRPr lang="en-IN" sz="2400" b="0" i="0" dirty="0">
              <a:solidFill>
                <a:srgbClr val="777777"/>
              </a:solidFill>
              <a:effectLst/>
              <a:latin typeface="Vollkorn"/>
            </a:endParaRPr>
          </a:p>
          <a:p>
            <a:pPr indent="0" algn="just">
              <a:buNone/>
            </a:pPr>
            <a:r>
              <a:rPr lang="en-IN" sz="2400" b="1" i="0" dirty="0">
                <a:solidFill>
                  <a:srgbClr val="FF0000"/>
                </a:solidFill>
                <a:effectLst/>
                <a:latin typeface="Vollkorn"/>
              </a:rPr>
              <a:t>Sub-branches:</a:t>
            </a:r>
            <a:r>
              <a:rPr lang="en-IN" sz="2400" b="0" i="0" dirty="0">
                <a:solidFill>
                  <a:srgbClr val="000000"/>
                </a:solidFill>
                <a:effectLst/>
                <a:latin typeface="Vollkorn"/>
              </a:rPr>
              <a:t> There are many sub-branches/fields in biological anthropology. They are Primatology, </a:t>
            </a:r>
            <a:r>
              <a:rPr lang="en-IN" sz="2400" b="0" i="0" dirty="0" err="1">
                <a:solidFill>
                  <a:srgbClr val="000000"/>
                </a:solidFill>
                <a:effectLst/>
                <a:latin typeface="Vollkorn"/>
              </a:rPr>
              <a:t>Paleoanthropology</a:t>
            </a:r>
            <a:r>
              <a:rPr lang="en-IN" sz="2400" b="0" i="0" dirty="0">
                <a:solidFill>
                  <a:srgbClr val="000000"/>
                </a:solidFill>
                <a:effectLst/>
                <a:latin typeface="Vollkorn"/>
              </a:rPr>
              <a:t>, Human Genetics, Forensic Anthropology, Serology (ABO Blood Group), Dermatoglyphics, etc.</a:t>
            </a:r>
            <a:endParaRPr lang="en-IN" sz="2400" b="0" i="0" dirty="0">
              <a:solidFill>
                <a:srgbClr val="777777"/>
              </a:solidFill>
              <a:effectLst/>
              <a:latin typeface="Vollkorn"/>
            </a:endParaRPr>
          </a:p>
        </p:txBody>
      </p:sp>
      <p:sp>
        <p:nvSpPr>
          <p:cNvPr id="5" name="TextBox 4">
            <a:extLst>
              <a:ext uri="{FF2B5EF4-FFF2-40B4-BE49-F238E27FC236}">
                <a16:creationId xmlns:a16="http://schemas.microsoft.com/office/drawing/2014/main" id="{4A924DE5-FEC7-484D-E044-5E0E2E9D08D6}"/>
              </a:ext>
            </a:extLst>
          </p:cNvPr>
          <p:cNvSpPr txBox="1"/>
          <p:nvPr/>
        </p:nvSpPr>
        <p:spPr>
          <a:xfrm>
            <a:off x="726773" y="3017360"/>
            <a:ext cx="11108669" cy="3877985"/>
          </a:xfrm>
          <a:prstGeom prst="rect">
            <a:avLst/>
          </a:prstGeom>
          <a:noFill/>
        </p:spPr>
        <p:txBody>
          <a:bodyPr wrap="square">
            <a:spAutoFit/>
          </a:bodyPr>
          <a:lstStyle/>
          <a:p>
            <a:pPr marL="342900" marR="0" lvl="0" indent="-342900" algn="just">
              <a:buFont typeface="+mj-lt"/>
              <a:buAutoNum type="arabicPeriod"/>
            </a:pPr>
            <a:r>
              <a:rPr lang="en-IN" sz="2000" b="1" i="1" dirty="0">
                <a:solidFill>
                  <a:srgbClr val="000000"/>
                </a:solidFill>
                <a:effectLst/>
                <a:latin typeface="Vollkorn"/>
              </a:rPr>
              <a:t>Human Genetics: </a:t>
            </a:r>
            <a:endParaRPr lang="en-IN" sz="2000" b="0" i="0" dirty="0">
              <a:solidFill>
                <a:srgbClr val="777777"/>
              </a:solidFill>
              <a:effectLst/>
              <a:latin typeface="Vollkorn"/>
            </a:endParaRPr>
          </a:p>
          <a:p>
            <a:pPr marL="742950" marR="0" lvl="1" indent="-285750" algn="just">
              <a:buFont typeface="+mj-lt"/>
              <a:buAutoNum type="arabicPeriod"/>
            </a:pPr>
            <a:r>
              <a:rPr lang="en-IN" sz="2000" b="0" i="0" dirty="0">
                <a:solidFill>
                  <a:srgbClr val="000000"/>
                </a:solidFill>
                <a:effectLst/>
                <a:latin typeface="Vollkorn"/>
              </a:rPr>
              <a:t>It deals with inheritance and variation thereby help in understanding </a:t>
            </a:r>
            <a:r>
              <a:rPr lang="en-IN" sz="2000" b="1" i="1" dirty="0">
                <a:solidFill>
                  <a:srgbClr val="000000"/>
                </a:solidFill>
                <a:effectLst/>
                <a:latin typeface="Vollkorn"/>
              </a:rPr>
              <a:t>how evolution works.</a:t>
            </a:r>
            <a:endParaRPr lang="en-IN" sz="2000" b="0" i="0" dirty="0">
              <a:solidFill>
                <a:srgbClr val="777777"/>
              </a:solidFill>
              <a:effectLst/>
              <a:latin typeface="Vollkorn"/>
            </a:endParaRPr>
          </a:p>
          <a:p>
            <a:pPr marL="342900" marR="0" lvl="0" indent="-342900" algn="just">
              <a:buFont typeface="+mj-lt"/>
              <a:buAutoNum type="arabicPeriod"/>
            </a:pPr>
            <a:r>
              <a:rPr lang="en-IN" sz="2000" b="1" i="1" dirty="0">
                <a:solidFill>
                  <a:srgbClr val="000000"/>
                </a:solidFill>
                <a:effectLst/>
                <a:latin typeface="Vollkorn"/>
              </a:rPr>
              <a:t>Forensic Anthropology: </a:t>
            </a:r>
            <a:endParaRPr lang="en-IN" sz="2000" b="0" i="0" dirty="0">
              <a:solidFill>
                <a:srgbClr val="777777"/>
              </a:solidFill>
              <a:effectLst/>
              <a:latin typeface="Vollkorn"/>
            </a:endParaRPr>
          </a:p>
          <a:p>
            <a:pPr marL="742950" marR="0" lvl="1" indent="-285750" algn="just">
              <a:buFont typeface="+mj-lt"/>
              <a:buAutoNum type="arabicPeriod"/>
            </a:pPr>
            <a:r>
              <a:rPr lang="en-IN" sz="2000" b="0" i="0" dirty="0">
                <a:solidFill>
                  <a:srgbClr val="000000"/>
                </a:solidFill>
                <a:effectLst/>
                <a:latin typeface="Vollkorn"/>
              </a:rPr>
              <a:t>It is a branch of biological anthropology that helps to identify individuals, criminals, victims of misshapes and natural calamities, etc.</a:t>
            </a:r>
            <a:endParaRPr lang="en-IN" sz="2000" b="0" i="0" dirty="0">
              <a:solidFill>
                <a:srgbClr val="777777"/>
              </a:solidFill>
              <a:effectLst/>
              <a:latin typeface="Vollkorn"/>
            </a:endParaRPr>
          </a:p>
          <a:p>
            <a:pPr marL="742950" marR="0" lvl="1" indent="-285750" algn="just">
              <a:buFont typeface="+mj-lt"/>
              <a:buAutoNum type="arabicPeriod"/>
            </a:pPr>
            <a:r>
              <a:rPr lang="en-IN" sz="2000" b="0" i="0" dirty="0">
                <a:solidFill>
                  <a:srgbClr val="000000"/>
                </a:solidFill>
                <a:effectLst/>
                <a:latin typeface="Vollkorn"/>
              </a:rPr>
              <a:t>From the analysis of DNA, hair with root, bloodstains, drops of semen, body fluids, skin cells, cells of bone- marrow, fingerprints, skeletal remains, etc., forensic anthropologists are able to identify such persons.</a:t>
            </a:r>
          </a:p>
          <a:p>
            <a:pPr lvl="0"/>
            <a:r>
              <a:rPr lang="en-IN" sz="2000" b="1" dirty="0"/>
              <a:t>Serology</a:t>
            </a:r>
            <a:r>
              <a:rPr lang="en-IN" sz="2000" dirty="0"/>
              <a:t>: </a:t>
            </a:r>
          </a:p>
          <a:p>
            <a:pPr lvl="1"/>
            <a:r>
              <a:rPr lang="en-IN" dirty="0"/>
              <a:t>It is a scientific study of blood groups. It studies plasma serum and other red cell enzymes.</a:t>
            </a:r>
          </a:p>
          <a:p>
            <a:pPr lvl="1"/>
            <a:r>
              <a:rPr lang="en-IN" dirty="0"/>
              <a:t>Diagnostic identification of antibodies in the serum</a:t>
            </a:r>
          </a:p>
          <a:p>
            <a:pPr lvl="0"/>
            <a:r>
              <a:rPr lang="en-IN" b="1" dirty="0"/>
              <a:t>Dermatoglyphics</a:t>
            </a:r>
            <a:r>
              <a:rPr lang="en-IN" dirty="0"/>
              <a:t> is the study of skin ridges on finger palms, toes, and soles.</a:t>
            </a:r>
          </a:p>
          <a:p>
            <a:pPr marL="742950" marR="0" lvl="1" indent="-285750" algn="just">
              <a:buFont typeface="+mj-lt"/>
              <a:buAutoNum type="arabicPeriod"/>
            </a:pPr>
            <a:endParaRPr lang="en-IN" sz="1200" b="0" i="0" dirty="0">
              <a:solidFill>
                <a:srgbClr val="777777"/>
              </a:solidFill>
              <a:effectLst/>
              <a:latin typeface="Vollkorn"/>
            </a:endParaRPr>
          </a:p>
        </p:txBody>
      </p:sp>
    </p:spTree>
    <p:extLst>
      <p:ext uri="{BB962C8B-B14F-4D97-AF65-F5344CB8AC3E}">
        <p14:creationId xmlns:p14="http://schemas.microsoft.com/office/powerpoint/2010/main" val="24792528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C40E6B0-0632-6EC6-0693-A71429A46B9C}"/>
              </a:ext>
            </a:extLst>
          </p:cNvPr>
          <p:cNvPicPr>
            <a:picLocks noChangeAspect="1"/>
          </p:cNvPicPr>
          <p:nvPr/>
        </p:nvPicPr>
        <p:blipFill>
          <a:blip r:embed="rId2"/>
          <a:stretch>
            <a:fillRect/>
          </a:stretch>
        </p:blipFill>
        <p:spPr>
          <a:xfrm>
            <a:off x="6501384" y="118872"/>
            <a:ext cx="5302229" cy="6492240"/>
          </a:xfrm>
          <a:prstGeom prst="rect">
            <a:avLst/>
          </a:prstGeom>
        </p:spPr>
      </p:pic>
      <p:pic>
        <p:nvPicPr>
          <p:cNvPr id="4" name="Picture 3">
            <a:extLst>
              <a:ext uri="{FF2B5EF4-FFF2-40B4-BE49-F238E27FC236}">
                <a16:creationId xmlns:a16="http://schemas.microsoft.com/office/drawing/2014/main" id="{72931FE5-62C9-B2E5-45F6-55D5BD9BA619}"/>
              </a:ext>
            </a:extLst>
          </p:cNvPr>
          <p:cNvPicPr>
            <a:picLocks noChangeAspect="1"/>
          </p:cNvPicPr>
          <p:nvPr/>
        </p:nvPicPr>
        <p:blipFill>
          <a:blip r:embed="rId3"/>
          <a:stretch>
            <a:fillRect/>
          </a:stretch>
        </p:blipFill>
        <p:spPr>
          <a:xfrm>
            <a:off x="388387" y="118872"/>
            <a:ext cx="4220594" cy="4254563"/>
          </a:xfrm>
          <a:prstGeom prst="rect">
            <a:avLst/>
          </a:prstGeom>
        </p:spPr>
      </p:pic>
      <p:sp>
        <p:nvSpPr>
          <p:cNvPr id="5" name="TextBox 4">
            <a:extLst>
              <a:ext uri="{FF2B5EF4-FFF2-40B4-BE49-F238E27FC236}">
                <a16:creationId xmlns:a16="http://schemas.microsoft.com/office/drawing/2014/main" id="{D54226DB-2D7E-8673-A7D3-CF76A0B84B72}"/>
              </a:ext>
            </a:extLst>
          </p:cNvPr>
          <p:cNvSpPr txBox="1"/>
          <p:nvPr/>
        </p:nvSpPr>
        <p:spPr>
          <a:xfrm>
            <a:off x="648318" y="4541807"/>
            <a:ext cx="3700732" cy="369332"/>
          </a:xfrm>
          <a:prstGeom prst="rect">
            <a:avLst/>
          </a:prstGeom>
          <a:noFill/>
        </p:spPr>
        <p:txBody>
          <a:bodyPr wrap="square" rtlCol="0">
            <a:spAutoFit/>
          </a:bodyPr>
          <a:lstStyle/>
          <a:p>
            <a:r>
              <a:rPr lang="en-IN" b="1" dirty="0">
                <a:solidFill>
                  <a:srgbClr val="C00000"/>
                </a:solidFill>
              </a:rPr>
              <a:t>CHARLES DARWIN</a:t>
            </a:r>
          </a:p>
        </p:txBody>
      </p:sp>
      <p:sp>
        <p:nvSpPr>
          <p:cNvPr id="3" name="TextBox 2">
            <a:extLst>
              <a:ext uri="{FF2B5EF4-FFF2-40B4-BE49-F238E27FC236}">
                <a16:creationId xmlns:a16="http://schemas.microsoft.com/office/drawing/2014/main" id="{E7E010AE-6533-F6CC-9875-51BF79103F2D}"/>
              </a:ext>
            </a:extLst>
          </p:cNvPr>
          <p:cNvSpPr txBox="1"/>
          <p:nvPr/>
        </p:nvSpPr>
        <p:spPr>
          <a:xfrm>
            <a:off x="6679002" y="6488668"/>
            <a:ext cx="6094562" cy="369332"/>
          </a:xfrm>
          <a:prstGeom prst="rect">
            <a:avLst/>
          </a:prstGeom>
          <a:noFill/>
        </p:spPr>
        <p:txBody>
          <a:bodyPr wrap="square">
            <a:spAutoFit/>
          </a:bodyPr>
          <a:lstStyle/>
          <a:p>
            <a:r>
              <a:rPr lang="en-IN" sz="1800" dirty="0"/>
              <a:t>Image credit: Google Pictures</a:t>
            </a:r>
          </a:p>
        </p:txBody>
      </p:sp>
    </p:spTree>
    <p:extLst>
      <p:ext uri="{BB962C8B-B14F-4D97-AF65-F5344CB8AC3E}">
        <p14:creationId xmlns:p14="http://schemas.microsoft.com/office/powerpoint/2010/main" val="1895576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4592" y="118872"/>
            <a:ext cx="12191695" cy="6858000"/>
          </a:xfrm>
          <a:prstGeom prst="rect">
            <a:avLst/>
          </a:prstGeom>
          <a:solidFill>
            <a:srgbClr val="F4F7F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40080" y="411480"/>
            <a:ext cx="10881360" cy="640080"/>
          </a:xfrm>
          <a:prstGeom prst="rect">
            <a:avLst/>
          </a:prstGeom>
          <a:noFill/>
        </p:spPr>
        <p:txBody>
          <a:bodyPr wrap="none">
            <a:spAutoFit/>
          </a:bodyPr>
          <a:lstStyle/>
          <a:p>
            <a:r>
              <a:rPr sz="3000" b="1">
                <a:solidFill>
                  <a:srgbClr val="192D46"/>
                </a:solidFill>
                <a:latin typeface="Aptos Display"/>
              </a:rPr>
              <a:t>What is Anthropology?</a:t>
            </a:r>
          </a:p>
        </p:txBody>
      </p:sp>
      <p:sp>
        <p:nvSpPr>
          <p:cNvPr id="4" name="TextBox 3"/>
          <p:cNvSpPr txBox="1"/>
          <p:nvPr/>
        </p:nvSpPr>
        <p:spPr>
          <a:xfrm>
            <a:off x="658368" y="1024128"/>
            <a:ext cx="10698480" cy="365760"/>
          </a:xfrm>
          <a:prstGeom prst="rect">
            <a:avLst/>
          </a:prstGeom>
          <a:noFill/>
        </p:spPr>
        <p:txBody>
          <a:bodyPr wrap="none">
            <a:spAutoFit/>
          </a:bodyPr>
          <a:lstStyle/>
          <a:p>
            <a:r>
              <a:rPr sz="1300">
                <a:solidFill>
                  <a:srgbClr val="646E78"/>
                </a:solidFill>
                <a:latin typeface="Aptos"/>
              </a:rPr>
              <a:t>The holistic study of humans and human societies.</a:t>
            </a:r>
          </a:p>
        </p:txBody>
      </p:sp>
      <p:sp>
        <p:nvSpPr>
          <p:cNvPr id="5" name="TextBox 4"/>
          <p:cNvSpPr txBox="1"/>
          <p:nvPr/>
        </p:nvSpPr>
        <p:spPr>
          <a:xfrm>
            <a:off x="457200" y="1344168"/>
            <a:ext cx="10424160" cy="4389120"/>
          </a:xfrm>
          <a:prstGeom prst="rect">
            <a:avLst/>
          </a:prstGeom>
          <a:noFill/>
        </p:spPr>
        <p:txBody>
          <a:bodyPr wrap="square">
            <a:spAutoFit/>
          </a:bodyPr>
          <a:lstStyle/>
          <a:p>
            <a:pPr>
              <a:spcAft>
                <a:spcPts val="1200"/>
              </a:spcAft>
              <a:defRPr sz="2100">
                <a:solidFill>
                  <a:srgbClr val="2D343C"/>
                </a:solidFill>
                <a:latin typeface="Aptos"/>
              </a:defRPr>
            </a:pPr>
            <a:r>
              <a:rPr dirty="0"/>
              <a:t>• Anthropology is the systematic study of human beings, their cultures, societies, biology and development.</a:t>
            </a:r>
          </a:p>
          <a:p>
            <a:pPr>
              <a:spcAft>
                <a:spcPts val="1200"/>
              </a:spcAft>
              <a:defRPr sz="2100">
                <a:solidFill>
                  <a:srgbClr val="2D343C"/>
                </a:solidFill>
                <a:latin typeface="Aptos"/>
              </a:defRPr>
            </a:pPr>
            <a:r>
              <a:rPr dirty="0"/>
              <a:t>• It asks how humans live, adapt, communicate, organize society and create meaning.</a:t>
            </a:r>
          </a:p>
          <a:p>
            <a:pPr>
              <a:spcAft>
                <a:spcPts val="1200"/>
              </a:spcAft>
              <a:defRPr sz="2100">
                <a:solidFill>
                  <a:srgbClr val="2D343C"/>
                </a:solidFill>
                <a:latin typeface="Aptos"/>
              </a:defRPr>
            </a:pPr>
            <a:r>
              <a:rPr dirty="0"/>
              <a:t>• Anthropologists study both the past and the present—from early humans to contemporary communities.</a:t>
            </a:r>
          </a:p>
          <a:p>
            <a:pPr>
              <a:spcAft>
                <a:spcPts val="1200"/>
              </a:spcAft>
              <a:defRPr sz="2100">
                <a:solidFill>
                  <a:srgbClr val="2D343C"/>
                </a:solidFill>
                <a:latin typeface="Aptos"/>
              </a:defRPr>
            </a:pPr>
            <a:r>
              <a:rPr dirty="0"/>
              <a:t>• A key strength is the holistic perspective: connecting biological, cultural, social, linguistic and archaeological evidence.</a:t>
            </a:r>
          </a:p>
        </p:txBody>
      </p:sp>
      <p:sp>
        <p:nvSpPr>
          <p:cNvPr id="6" name="Rectangle 5"/>
          <p:cNvSpPr/>
          <p:nvPr/>
        </p:nvSpPr>
        <p:spPr>
          <a:xfrm>
            <a:off x="640080" y="6473952"/>
            <a:ext cx="10881360" cy="18288"/>
          </a:xfrm>
          <a:prstGeom prst="rect">
            <a:avLst/>
          </a:prstGeom>
          <a:solidFill>
            <a:srgbClr val="D2D7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881360" y="6510528"/>
            <a:ext cx="640080" cy="228600"/>
          </a:xfrm>
          <a:prstGeom prst="rect">
            <a:avLst/>
          </a:prstGeom>
          <a:noFill/>
        </p:spPr>
        <p:txBody>
          <a:bodyPr wrap="none">
            <a:spAutoFit/>
          </a:bodyPr>
          <a:lstStyle/>
          <a:p>
            <a:pPr algn="r"/>
            <a:r>
              <a:rPr sz="900">
                <a:solidFill>
                  <a:srgbClr val="646E78"/>
                </a:solidFill>
              </a:rPr>
              <a:t>2</a:t>
            </a:r>
          </a:p>
        </p:txBody>
      </p:sp>
      <p:pic>
        <p:nvPicPr>
          <p:cNvPr id="9" name="Picture 8">
            <a:extLst>
              <a:ext uri="{FF2B5EF4-FFF2-40B4-BE49-F238E27FC236}">
                <a16:creationId xmlns:a16="http://schemas.microsoft.com/office/drawing/2014/main" id="{08795EA5-F7C1-7345-9A6B-628C8B48916A}"/>
              </a:ext>
            </a:extLst>
          </p:cNvPr>
          <p:cNvPicPr>
            <a:picLocks noChangeAspect="1"/>
          </p:cNvPicPr>
          <p:nvPr/>
        </p:nvPicPr>
        <p:blipFill>
          <a:blip r:embed="rId2"/>
          <a:stretch>
            <a:fillRect/>
          </a:stretch>
        </p:blipFill>
        <p:spPr>
          <a:xfrm>
            <a:off x="5772912" y="3893682"/>
            <a:ext cx="6419088" cy="291776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128110-40CD-F7C0-AA9F-3EC764590F2B}"/>
              </a:ext>
            </a:extLst>
          </p:cNvPr>
          <p:cNvPicPr>
            <a:picLocks noChangeAspect="1"/>
          </p:cNvPicPr>
          <p:nvPr/>
        </p:nvPicPr>
        <p:blipFill>
          <a:blip r:embed="rId2"/>
          <a:stretch>
            <a:fillRect/>
          </a:stretch>
        </p:blipFill>
        <p:spPr>
          <a:xfrm>
            <a:off x="419781" y="301752"/>
            <a:ext cx="11494851" cy="6199632"/>
          </a:xfrm>
          <a:prstGeom prst="rect">
            <a:avLst/>
          </a:prstGeom>
        </p:spPr>
      </p:pic>
      <p:sp>
        <p:nvSpPr>
          <p:cNvPr id="4" name="TextBox 3">
            <a:extLst>
              <a:ext uri="{FF2B5EF4-FFF2-40B4-BE49-F238E27FC236}">
                <a16:creationId xmlns:a16="http://schemas.microsoft.com/office/drawing/2014/main" id="{089B82C9-D805-A73C-BB43-3FBA286A082E}"/>
              </a:ext>
            </a:extLst>
          </p:cNvPr>
          <p:cNvSpPr txBox="1"/>
          <p:nvPr/>
        </p:nvSpPr>
        <p:spPr>
          <a:xfrm>
            <a:off x="683643" y="6371582"/>
            <a:ext cx="6094562" cy="369332"/>
          </a:xfrm>
          <a:prstGeom prst="rect">
            <a:avLst/>
          </a:prstGeom>
          <a:noFill/>
        </p:spPr>
        <p:txBody>
          <a:bodyPr wrap="square">
            <a:spAutoFit/>
          </a:bodyPr>
          <a:lstStyle/>
          <a:p>
            <a:r>
              <a:rPr lang="en-IN" sz="1800" dirty="0"/>
              <a:t>Image credit: Google Pictures</a:t>
            </a:r>
          </a:p>
        </p:txBody>
      </p:sp>
    </p:spTree>
    <p:extLst>
      <p:ext uri="{BB962C8B-B14F-4D97-AF65-F5344CB8AC3E}">
        <p14:creationId xmlns:p14="http://schemas.microsoft.com/office/powerpoint/2010/main" val="121749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A6F09D-EDDF-7EE0-FC50-8723091BE867}"/>
              </a:ext>
            </a:extLst>
          </p:cNvPr>
          <p:cNvPicPr>
            <a:picLocks noChangeAspect="1"/>
          </p:cNvPicPr>
          <p:nvPr/>
        </p:nvPicPr>
        <p:blipFill>
          <a:blip r:embed="rId2"/>
          <a:stretch>
            <a:fillRect/>
          </a:stretch>
        </p:blipFill>
        <p:spPr>
          <a:xfrm>
            <a:off x="179032" y="136551"/>
            <a:ext cx="11717312" cy="6800850"/>
          </a:xfrm>
          <a:prstGeom prst="rect">
            <a:avLst/>
          </a:prstGeom>
        </p:spPr>
      </p:pic>
    </p:spTree>
    <p:extLst>
      <p:ext uri="{BB962C8B-B14F-4D97-AF65-F5344CB8AC3E}">
        <p14:creationId xmlns:p14="http://schemas.microsoft.com/office/powerpoint/2010/main" val="1606855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C65324-A1C4-A212-670C-BA0F15A45567}"/>
              </a:ext>
            </a:extLst>
          </p:cNvPr>
          <p:cNvPicPr>
            <a:picLocks noChangeAspect="1"/>
          </p:cNvPicPr>
          <p:nvPr/>
        </p:nvPicPr>
        <p:blipFill>
          <a:blip r:embed="rId2"/>
          <a:stretch>
            <a:fillRect/>
          </a:stretch>
        </p:blipFill>
        <p:spPr>
          <a:xfrm>
            <a:off x="590936" y="155448"/>
            <a:ext cx="8351896" cy="6309360"/>
          </a:xfrm>
          <a:prstGeom prst="rect">
            <a:avLst/>
          </a:prstGeom>
        </p:spPr>
      </p:pic>
    </p:spTree>
    <p:extLst>
      <p:ext uri="{BB962C8B-B14F-4D97-AF65-F5344CB8AC3E}">
        <p14:creationId xmlns:p14="http://schemas.microsoft.com/office/powerpoint/2010/main" val="22955365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5319E5-080F-1315-A999-24261EED844C}"/>
              </a:ext>
            </a:extLst>
          </p:cNvPr>
          <p:cNvSpPr txBox="1"/>
          <p:nvPr/>
        </p:nvSpPr>
        <p:spPr>
          <a:xfrm>
            <a:off x="856171" y="341265"/>
            <a:ext cx="9797451" cy="3785652"/>
          </a:xfrm>
          <a:prstGeom prst="rect">
            <a:avLst/>
          </a:prstGeom>
          <a:noFill/>
        </p:spPr>
        <p:txBody>
          <a:bodyPr wrap="square">
            <a:spAutoFit/>
          </a:bodyPr>
          <a:lstStyle/>
          <a:p>
            <a:pPr indent="0" algn="just">
              <a:buNone/>
            </a:pPr>
            <a:r>
              <a:rPr lang="en-IN" sz="2400" b="1" i="0" dirty="0">
                <a:solidFill>
                  <a:srgbClr val="FF0000"/>
                </a:solidFill>
                <a:effectLst/>
                <a:latin typeface="Vollkorn"/>
              </a:rPr>
              <a:t>Scope: </a:t>
            </a:r>
            <a:endParaRPr lang="en-IN" sz="2400" b="0" i="0" dirty="0">
              <a:solidFill>
                <a:srgbClr val="777777"/>
              </a:solidFill>
              <a:effectLst/>
              <a:latin typeface="Vollkorn"/>
            </a:endParaRPr>
          </a:p>
          <a:p>
            <a:pPr marL="342900" marR="0" lvl="0" indent="-342900" algn="just">
              <a:buFont typeface="+mj-lt"/>
              <a:buAutoNum type="arabicPeriod"/>
            </a:pPr>
            <a:r>
              <a:rPr lang="en-IN" sz="2400" b="0" i="0" dirty="0">
                <a:solidFill>
                  <a:srgbClr val="000000"/>
                </a:solidFill>
                <a:effectLst/>
                <a:latin typeface="Vollkorn"/>
              </a:rPr>
              <a:t>It studies </a:t>
            </a:r>
            <a:r>
              <a:rPr lang="en-IN" sz="2400" b="1" i="1" dirty="0">
                <a:solidFill>
                  <a:srgbClr val="000000"/>
                </a:solidFill>
                <a:effectLst/>
                <a:latin typeface="Vollkorn"/>
              </a:rPr>
              <a:t>human evolution</a:t>
            </a:r>
            <a:r>
              <a:rPr lang="en-IN" sz="2400" b="0" i="0" dirty="0">
                <a:solidFill>
                  <a:srgbClr val="000000"/>
                </a:solidFill>
                <a:effectLst/>
                <a:latin typeface="Vollkorn"/>
              </a:rPr>
              <a:t> and </a:t>
            </a:r>
            <a:r>
              <a:rPr lang="en-IN" sz="2400" b="1" i="1" dirty="0">
                <a:solidFill>
                  <a:srgbClr val="000000"/>
                </a:solidFill>
                <a:effectLst/>
                <a:latin typeface="Vollkorn"/>
              </a:rPr>
              <a:t>human variation.</a:t>
            </a:r>
            <a:endParaRPr lang="en-IN" sz="2400" b="0" i="0" dirty="0">
              <a:solidFill>
                <a:srgbClr val="777777"/>
              </a:solidFill>
              <a:effectLst/>
              <a:latin typeface="Vollkorn"/>
            </a:endParaRPr>
          </a:p>
          <a:p>
            <a:pPr marL="342900" marR="0" lvl="0" indent="-342900" algn="just">
              <a:buFont typeface="+mj-lt"/>
              <a:buAutoNum type="arabicPeriod"/>
            </a:pPr>
            <a:r>
              <a:rPr lang="en-IN" sz="2400" b="0" i="0" dirty="0">
                <a:solidFill>
                  <a:srgbClr val="000000"/>
                </a:solidFill>
                <a:effectLst/>
                <a:latin typeface="Vollkorn"/>
              </a:rPr>
              <a:t>It is the branch of Anthropology that</a:t>
            </a:r>
            <a:r>
              <a:rPr lang="en-IN" sz="2400" b="1" i="1" dirty="0">
                <a:solidFill>
                  <a:srgbClr val="000000"/>
                </a:solidFill>
                <a:effectLst/>
                <a:latin typeface="Vollkorn"/>
              </a:rPr>
              <a:t> considers humans as biological organisms.</a:t>
            </a:r>
            <a:endParaRPr lang="en-IN" sz="2400" b="0" i="0" dirty="0">
              <a:solidFill>
                <a:srgbClr val="777777"/>
              </a:solidFill>
              <a:effectLst/>
              <a:latin typeface="Vollkorn"/>
            </a:endParaRPr>
          </a:p>
          <a:p>
            <a:pPr marL="342900" marR="0" lvl="0" indent="-342900" algn="just">
              <a:buFont typeface="+mj-lt"/>
              <a:buAutoNum type="arabicPeriod"/>
            </a:pPr>
            <a:r>
              <a:rPr lang="en-IN" sz="2400" b="0" i="0" dirty="0">
                <a:solidFill>
                  <a:srgbClr val="000000"/>
                </a:solidFill>
                <a:effectLst/>
                <a:latin typeface="Vollkorn"/>
              </a:rPr>
              <a:t>It helps to understand the physical differences and changes among humans.</a:t>
            </a:r>
            <a:endParaRPr lang="en-IN" sz="2400" b="0" i="0" dirty="0">
              <a:solidFill>
                <a:srgbClr val="777777"/>
              </a:solidFill>
              <a:effectLst/>
              <a:latin typeface="Vollkorn"/>
            </a:endParaRPr>
          </a:p>
          <a:p>
            <a:pPr marL="342900" marR="0" lvl="0" indent="-342900" algn="just">
              <a:buFont typeface="+mj-lt"/>
              <a:buAutoNum type="arabicPeriod"/>
            </a:pPr>
            <a:r>
              <a:rPr lang="en-IN" sz="2400" b="0" i="0" dirty="0">
                <a:solidFill>
                  <a:srgbClr val="000000"/>
                </a:solidFill>
                <a:effectLst/>
                <a:latin typeface="Vollkorn"/>
              </a:rPr>
              <a:t>Study of origin and evolution of humans and analyses their diversity.</a:t>
            </a:r>
            <a:endParaRPr lang="en-IN" sz="2400" b="0" i="0" dirty="0">
              <a:solidFill>
                <a:srgbClr val="777777"/>
              </a:solidFill>
              <a:effectLst/>
              <a:latin typeface="Vollkorn"/>
            </a:endParaRPr>
          </a:p>
          <a:p>
            <a:pPr marL="342900" marR="0" lvl="0" indent="-342900" algn="just">
              <a:buFont typeface="+mj-lt"/>
              <a:buAutoNum type="arabicPeriod"/>
            </a:pPr>
            <a:r>
              <a:rPr lang="en-IN" sz="2400" b="0" i="0" dirty="0">
                <a:solidFill>
                  <a:srgbClr val="000000"/>
                </a:solidFill>
                <a:effectLst/>
                <a:latin typeface="Vollkorn"/>
              </a:rPr>
              <a:t>It </a:t>
            </a:r>
            <a:r>
              <a:rPr lang="en-IN" sz="2400" b="1" i="1" dirty="0">
                <a:solidFill>
                  <a:srgbClr val="000000"/>
                </a:solidFill>
                <a:effectLst/>
                <a:latin typeface="Vollkorn"/>
              </a:rPr>
              <a:t>examines the bio-social adaptation</a:t>
            </a:r>
            <a:r>
              <a:rPr lang="en-IN" sz="2400" b="0" i="0" dirty="0">
                <a:solidFill>
                  <a:srgbClr val="000000"/>
                </a:solidFill>
                <a:effectLst/>
                <a:latin typeface="Vollkorn"/>
              </a:rPr>
              <a:t> of different human populations living in different geographical and ecological settings.</a:t>
            </a:r>
            <a:endParaRPr lang="en-IN" sz="2400" b="0" i="0" dirty="0">
              <a:solidFill>
                <a:srgbClr val="777777"/>
              </a:solidFill>
              <a:effectLst/>
              <a:latin typeface="Vollkorn"/>
            </a:endParaRPr>
          </a:p>
          <a:p>
            <a:pPr indent="0" algn="just">
              <a:buNone/>
            </a:pPr>
            <a:r>
              <a:rPr lang="en-IN" sz="2400" b="0" i="0" dirty="0">
                <a:solidFill>
                  <a:srgbClr val="777777"/>
                </a:solidFill>
                <a:effectLst/>
                <a:latin typeface="Vollkorn"/>
              </a:rPr>
              <a:t>   </a:t>
            </a:r>
          </a:p>
        </p:txBody>
      </p:sp>
    </p:spTree>
    <p:extLst>
      <p:ext uri="{BB962C8B-B14F-4D97-AF65-F5344CB8AC3E}">
        <p14:creationId xmlns:p14="http://schemas.microsoft.com/office/powerpoint/2010/main" val="3265824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F7F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40080" y="411480"/>
            <a:ext cx="10881360" cy="640080"/>
          </a:xfrm>
          <a:prstGeom prst="rect">
            <a:avLst/>
          </a:prstGeom>
          <a:noFill/>
        </p:spPr>
        <p:txBody>
          <a:bodyPr wrap="none">
            <a:spAutoFit/>
          </a:bodyPr>
          <a:lstStyle/>
          <a:p>
            <a:r>
              <a:rPr sz="3000" b="1">
                <a:solidFill>
                  <a:srgbClr val="192D46"/>
                </a:solidFill>
                <a:latin typeface="Aptos Display"/>
              </a:rPr>
              <a:t>Branch 3 — Archaeological Anthropology</a:t>
            </a:r>
          </a:p>
        </p:txBody>
      </p:sp>
      <p:sp>
        <p:nvSpPr>
          <p:cNvPr id="4" name="TextBox 3"/>
          <p:cNvSpPr txBox="1"/>
          <p:nvPr/>
        </p:nvSpPr>
        <p:spPr>
          <a:xfrm>
            <a:off x="822960" y="1508760"/>
            <a:ext cx="10424160" cy="4389120"/>
          </a:xfrm>
          <a:prstGeom prst="rect">
            <a:avLst/>
          </a:prstGeom>
          <a:noFill/>
        </p:spPr>
        <p:txBody>
          <a:bodyPr wrap="square">
            <a:spAutoFit/>
          </a:bodyPr>
          <a:lstStyle/>
          <a:p>
            <a:pPr>
              <a:spcAft>
                <a:spcPts val="1200"/>
              </a:spcAft>
              <a:defRPr sz="2100">
                <a:solidFill>
                  <a:srgbClr val="2D343C"/>
                </a:solidFill>
                <a:latin typeface="Aptos"/>
              </a:defRPr>
            </a:pPr>
            <a:r>
              <a:t>• Reconstructs past human life from material evidence such as tools, pottery, architecture, burials and landscapes.</a:t>
            </a:r>
          </a:p>
          <a:p>
            <a:pPr>
              <a:spcAft>
                <a:spcPts val="1200"/>
              </a:spcAft>
              <a:defRPr sz="2100">
                <a:solidFill>
                  <a:srgbClr val="2D343C"/>
                </a:solidFill>
                <a:latin typeface="Aptos"/>
              </a:defRPr>
            </a:pPr>
            <a:r>
              <a:t>• Combines excavation, dating, laboratory analysis, mapping and interpretation.</a:t>
            </a:r>
          </a:p>
          <a:p>
            <a:pPr>
              <a:spcAft>
                <a:spcPts val="1200"/>
              </a:spcAft>
              <a:defRPr sz="2100">
                <a:solidFill>
                  <a:srgbClr val="2D343C"/>
                </a:solidFill>
                <a:latin typeface="Aptos"/>
              </a:defRPr>
            </a:pPr>
            <a:r>
              <a:t>• Helps explain changes in technology, settlement, trade, food systems and social organization.</a:t>
            </a:r>
          </a:p>
          <a:p>
            <a:pPr>
              <a:spcAft>
                <a:spcPts val="1200"/>
              </a:spcAft>
              <a:defRPr sz="2100">
                <a:solidFill>
                  <a:srgbClr val="2D343C"/>
                </a:solidFill>
                <a:latin typeface="Aptos"/>
              </a:defRPr>
            </a:pPr>
            <a:r>
              <a:t>• Applications include heritage conservation, museums, cultural resource management and research.</a:t>
            </a:r>
          </a:p>
        </p:txBody>
      </p:sp>
      <p:sp>
        <p:nvSpPr>
          <p:cNvPr id="5" name="Rectangle 4"/>
          <p:cNvSpPr/>
          <p:nvPr/>
        </p:nvSpPr>
        <p:spPr>
          <a:xfrm>
            <a:off x="640080" y="6473952"/>
            <a:ext cx="10881360" cy="18288"/>
          </a:xfrm>
          <a:prstGeom prst="rect">
            <a:avLst/>
          </a:prstGeom>
          <a:solidFill>
            <a:srgbClr val="D2D7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0881360" y="6510528"/>
            <a:ext cx="640080" cy="228600"/>
          </a:xfrm>
          <a:prstGeom prst="rect">
            <a:avLst/>
          </a:prstGeom>
          <a:noFill/>
        </p:spPr>
        <p:txBody>
          <a:bodyPr wrap="none">
            <a:spAutoFit/>
          </a:bodyPr>
          <a:lstStyle/>
          <a:p>
            <a:pPr algn="r"/>
            <a:r>
              <a:rPr sz="900">
                <a:solidFill>
                  <a:srgbClr val="646E78"/>
                </a:solidFill>
              </a:rPr>
              <a:t>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FB4543-6068-1A10-045C-27B3B70E2260}"/>
              </a:ext>
            </a:extLst>
          </p:cNvPr>
          <p:cNvSpPr txBox="1"/>
          <p:nvPr/>
        </p:nvSpPr>
        <p:spPr>
          <a:xfrm>
            <a:off x="890677" y="194139"/>
            <a:ext cx="9926848" cy="5632311"/>
          </a:xfrm>
          <a:prstGeom prst="rect">
            <a:avLst/>
          </a:prstGeom>
          <a:noFill/>
        </p:spPr>
        <p:txBody>
          <a:bodyPr wrap="square">
            <a:spAutoFit/>
          </a:bodyPr>
          <a:lstStyle/>
          <a:p>
            <a:pPr indent="0" algn="l">
              <a:buNone/>
            </a:pPr>
            <a:r>
              <a:rPr lang="en-IN" sz="2400" b="1" i="0" dirty="0">
                <a:solidFill>
                  <a:srgbClr val="FF0000"/>
                </a:solidFill>
                <a:effectLst/>
                <a:latin typeface="Vollkorn"/>
              </a:rPr>
              <a:t>Archaeological Anthropology:</a:t>
            </a:r>
            <a:endParaRPr lang="en-IN" sz="2400" b="0" i="0" dirty="0">
              <a:solidFill>
                <a:srgbClr val="777777"/>
              </a:solidFill>
              <a:effectLst/>
              <a:latin typeface="Vollkorn"/>
            </a:endParaRPr>
          </a:p>
          <a:p>
            <a:pPr indent="0" algn="just">
              <a:buNone/>
            </a:pPr>
            <a:r>
              <a:rPr lang="en-IN" sz="2400" b="1" i="0" dirty="0">
                <a:solidFill>
                  <a:srgbClr val="777777"/>
                </a:solidFill>
                <a:effectLst/>
                <a:latin typeface="Vollkorn"/>
              </a:rPr>
              <a:t>                 </a:t>
            </a:r>
            <a:r>
              <a:rPr lang="en-IN" sz="2400" b="1" i="0" dirty="0">
                <a:solidFill>
                  <a:srgbClr val="000000"/>
                </a:solidFill>
                <a:effectLst/>
                <a:latin typeface="Vollkorn"/>
              </a:rPr>
              <a:t>    </a:t>
            </a:r>
            <a:r>
              <a:rPr lang="en-IN" sz="2400" b="0" i="0" dirty="0">
                <a:solidFill>
                  <a:srgbClr val="000000"/>
                </a:solidFill>
                <a:effectLst/>
                <a:latin typeface="Vollkorn"/>
              </a:rPr>
              <a:t>Archaeological anthropology is one of the sub-branches of anthropology deals with the origin and development of human species and its material manifestations in the form of material culture.</a:t>
            </a:r>
            <a:r>
              <a:rPr lang="en-IN" sz="2400" b="1" i="0" dirty="0">
                <a:solidFill>
                  <a:srgbClr val="000000"/>
                </a:solidFill>
                <a:effectLst/>
                <a:latin typeface="Vollkorn"/>
              </a:rPr>
              <a:t>      </a:t>
            </a:r>
            <a:endParaRPr lang="en-IN" sz="2400" b="0" i="0" dirty="0">
              <a:solidFill>
                <a:srgbClr val="777777"/>
              </a:solidFill>
              <a:effectLst/>
              <a:latin typeface="Vollkorn"/>
            </a:endParaRPr>
          </a:p>
          <a:p>
            <a:pPr marL="742950" marR="0" lvl="1" indent="-285750" algn="just">
              <a:buFont typeface="Arial" panose="020B0604020202020204" pitchFamily="34" charset="0"/>
              <a:buChar char="•"/>
            </a:pPr>
            <a:r>
              <a:rPr lang="en-IN" sz="2400" b="0" i="0" dirty="0">
                <a:solidFill>
                  <a:srgbClr val="000000"/>
                </a:solidFill>
                <a:effectLst/>
                <a:latin typeface="Vollkorn"/>
              </a:rPr>
              <a:t>It is a branch of anthropology that deals with the study of past cultures through remains left by ancient humans in relation to the environment.</a:t>
            </a:r>
            <a:endParaRPr lang="en-IN" sz="2400" b="0" i="0" dirty="0">
              <a:solidFill>
                <a:srgbClr val="777777"/>
              </a:solidFill>
              <a:effectLst/>
              <a:latin typeface="Vollkorn"/>
            </a:endParaRPr>
          </a:p>
          <a:p>
            <a:pPr marL="742950" marR="0" lvl="1" indent="-285750" algn="just">
              <a:buFont typeface="Arial" panose="020B0604020202020204" pitchFamily="34" charset="0"/>
              <a:buChar char="•"/>
            </a:pPr>
            <a:r>
              <a:rPr lang="en-IN" sz="2400" b="0" i="0" dirty="0">
                <a:solidFill>
                  <a:srgbClr val="000000"/>
                </a:solidFill>
                <a:effectLst/>
                <a:latin typeface="Vollkorn"/>
              </a:rPr>
              <a:t>It has been derived from the broad field of archaeology.</a:t>
            </a:r>
            <a:endParaRPr lang="en-IN" sz="2400" b="0" i="0" dirty="0">
              <a:solidFill>
                <a:srgbClr val="777777"/>
              </a:solidFill>
              <a:effectLst/>
              <a:latin typeface="Vollkorn"/>
            </a:endParaRPr>
          </a:p>
          <a:p>
            <a:pPr marL="742950" marR="0" lvl="1" indent="-285750" algn="just">
              <a:buFont typeface="Arial" panose="020B0604020202020204" pitchFamily="34" charset="0"/>
              <a:buChar char="•"/>
            </a:pPr>
            <a:r>
              <a:rPr lang="en-IN" sz="2400" b="0" i="0" dirty="0">
                <a:solidFill>
                  <a:srgbClr val="000000"/>
                </a:solidFill>
                <a:effectLst/>
                <a:latin typeface="Vollkorn"/>
              </a:rPr>
              <a:t>It deals with the prehistoric period which constitutes over 99% of human history.</a:t>
            </a:r>
            <a:endParaRPr lang="en-IN" sz="2400" b="0" i="0" dirty="0">
              <a:solidFill>
                <a:srgbClr val="777777"/>
              </a:solidFill>
              <a:effectLst/>
              <a:latin typeface="Vollkorn"/>
            </a:endParaRPr>
          </a:p>
          <a:p>
            <a:pPr marL="742950" marR="0" lvl="1" indent="-285750" algn="just">
              <a:buFont typeface="Arial" panose="020B0604020202020204" pitchFamily="34" charset="0"/>
              <a:buChar char="•"/>
            </a:pPr>
            <a:r>
              <a:rPr lang="en-IN" sz="2400" b="0" i="0" dirty="0">
                <a:solidFill>
                  <a:srgbClr val="000000"/>
                </a:solidFill>
                <a:effectLst/>
                <a:latin typeface="Vollkorn"/>
              </a:rPr>
              <a:t>It combines archaeology and anthropology. </a:t>
            </a:r>
            <a:endParaRPr lang="en-IN" sz="2400" b="0" i="0" dirty="0">
              <a:solidFill>
                <a:srgbClr val="777777"/>
              </a:solidFill>
              <a:effectLst/>
              <a:latin typeface="Vollkorn"/>
            </a:endParaRPr>
          </a:p>
          <a:p>
            <a:pPr marL="742950" marR="0" lvl="1" indent="-285750" algn="just">
              <a:buFont typeface="Arial" panose="020B0604020202020204" pitchFamily="34" charset="0"/>
              <a:buChar char="•"/>
            </a:pPr>
            <a:r>
              <a:rPr lang="en-IN" sz="2400" b="0" i="0" dirty="0">
                <a:solidFill>
                  <a:srgbClr val="000000"/>
                </a:solidFill>
                <a:effectLst/>
                <a:latin typeface="Vollkorn"/>
              </a:rPr>
              <a:t>A person interested in </a:t>
            </a:r>
            <a:r>
              <a:rPr lang="en-IN" sz="2400" b="1" i="0" dirty="0" err="1">
                <a:solidFill>
                  <a:srgbClr val="000000"/>
                </a:solidFill>
                <a:effectLst/>
                <a:latin typeface="Vollkorn"/>
              </a:rPr>
              <a:t>archeological</a:t>
            </a:r>
            <a:r>
              <a:rPr lang="en-IN" sz="2400" b="1" i="0" dirty="0">
                <a:solidFill>
                  <a:srgbClr val="000000"/>
                </a:solidFill>
                <a:effectLst/>
                <a:latin typeface="Vollkorn"/>
              </a:rPr>
              <a:t> aspects with an anthropological perspective</a:t>
            </a:r>
            <a:r>
              <a:rPr lang="en-IN" sz="2400" b="0" i="0" dirty="0">
                <a:solidFill>
                  <a:srgbClr val="000000"/>
                </a:solidFill>
                <a:effectLst/>
                <a:latin typeface="Vollkorn"/>
              </a:rPr>
              <a:t> becomes an </a:t>
            </a:r>
            <a:r>
              <a:rPr lang="en-IN" sz="2400" b="1" i="0" dirty="0">
                <a:solidFill>
                  <a:srgbClr val="000000"/>
                </a:solidFill>
                <a:effectLst/>
                <a:latin typeface="Vollkorn"/>
              </a:rPr>
              <a:t>archaeological anthropologist.</a:t>
            </a:r>
            <a:endParaRPr lang="en-IN" sz="2400" b="0" i="0" dirty="0">
              <a:solidFill>
                <a:srgbClr val="777777"/>
              </a:solidFill>
              <a:effectLst/>
              <a:latin typeface="Vollkorn"/>
            </a:endParaRPr>
          </a:p>
          <a:p>
            <a:pPr indent="0" algn="just">
              <a:buNone/>
            </a:pPr>
            <a:r>
              <a:rPr lang="en-IN" sz="2400" b="0" i="0" dirty="0">
                <a:solidFill>
                  <a:srgbClr val="777777"/>
                </a:solidFill>
                <a:effectLst/>
                <a:latin typeface="Vollkorn"/>
              </a:rPr>
              <a:t>        </a:t>
            </a:r>
            <a:r>
              <a:rPr lang="en-IN" sz="2400" b="0" i="0" dirty="0">
                <a:solidFill>
                  <a:srgbClr val="FF0000"/>
                </a:solidFill>
                <a:effectLst/>
                <a:latin typeface="Vollkorn"/>
              </a:rPr>
              <a:t>      </a:t>
            </a:r>
            <a:r>
              <a:rPr lang="en-IN" sz="2400" b="1" i="0" dirty="0">
                <a:solidFill>
                  <a:srgbClr val="FF0000"/>
                </a:solidFill>
                <a:effectLst/>
                <a:latin typeface="Vollkorn"/>
              </a:rPr>
              <a:t>Origin: </a:t>
            </a:r>
            <a:r>
              <a:rPr lang="en-IN" sz="2400" b="0" i="0" dirty="0">
                <a:solidFill>
                  <a:srgbClr val="777777"/>
                </a:solidFill>
                <a:effectLst/>
                <a:latin typeface="Vollkorn"/>
              </a:rPr>
              <a:t> </a:t>
            </a:r>
            <a:r>
              <a:rPr lang="en-IN" sz="2400" b="0" i="0" dirty="0">
                <a:solidFill>
                  <a:srgbClr val="000000"/>
                </a:solidFill>
                <a:effectLst/>
                <a:latin typeface="Vollkorn"/>
              </a:rPr>
              <a:t>It started in </a:t>
            </a:r>
            <a:r>
              <a:rPr lang="en-IN" sz="2400" b="1" i="0" dirty="0">
                <a:solidFill>
                  <a:srgbClr val="000000"/>
                </a:solidFill>
                <a:effectLst/>
                <a:latin typeface="Vollkorn"/>
              </a:rPr>
              <a:t>1797 </a:t>
            </a:r>
            <a:r>
              <a:rPr lang="en-IN" sz="2400" b="0" i="0" dirty="0">
                <a:solidFill>
                  <a:srgbClr val="000000"/>
                </a:solidFill>
                <a:effectLst/>
                <a:latin typeface="Vollkorn"/>
              </a:rPr>
              <a:t>when a </a:t>
            </a:r>
            <a:r>
              <a:rPr lang="en-IN" sz="2400" b="1" i="0" dirty="0">
                <a:solidFill>
                  <a:srgbClr val="000000"/>
                </a:solidFill>
                <a:effectLst/>
                <a:latin typeface="Vollkorn"/>
              </a:rPr>
              <a:t>farmer John Frere</a:t>
            </a:r>
            <a:r>
              <a:rPr lang="en-IN" sz="2400" b="0" i="0" dirty="0">
                <a:solidFill>
                  <a:srgbClr val="000000"/>
                </a:solidFill>
                <a:effectLst/>
                <a:latin typeface="Vollkorn"/>
              </a:rPr>
              <a:t> sent some </a:t>
            </a:r>
            <a:r>
              <a:rPr lang="en-IN" sz="2400" b="1" i="0" dirty="0">
                <a:solidFill>
                  <a:srgbClr val="000000"/>
                </a:solidFill>
                <a:effectLst/>
                <a:latin typeface="Vollkorn"/>
              </a:rPr>
              <a:t>Acheulean tools </a:t>
            </a:r>
            <a:r>
              <a:rPr lang="en-IN" sz="2400" b="0" i="0" dirty="0">
                <a:solidFill>
                  <a:srgbClr val="000000"/>
                </a:solidFill>
                <a:effectLst/>
                <a:latin typeface="Vollkorn"/>
              </a:rPr>
              <a:t>found 12 feet below the earth’s surface to “</a:t>
            </a:r>
            <a:r>
              <a:rPr lang="en-IN" sz="2400" b="1" i="0" dirty="0">
                <a:solidFill>
                  <a:srgbClr val="000000"/>
                </a:solidFill>
                <a:effectLst/>
                <a:latin typeface="Vollkorn"/>
              </a:rPr>
              <a:t>The Society of Antiquities in London” </a:t>
            </a:r>
            <a:r>
              <a:rPr lang="en-IN" sz="2400" b="0" i="0" dirty="0">
                <a:solidFill>
                  <a:srgbClr val="000000"/>
                </a:solidFill>
                <a:effectLst/>
                <a:latin typeface="Vollkorn"/>
              </a:rPr>
              <a:t>in London. </a:t>
            </a:r>
            <a:endParaRPr lang="en-IN" sz="2400" b="0" i="0" dirty="0">
              <a:solidFill>
                <a:srgbClr val="777777"/>
              </a:solidFill>
              <a:effectLst/>
              <a:latin typeface="Vollkorn"/>
            </a:endParaRPr>
          </a:p>
        </p:txBody>
      </p:sp>
    </p:spTree>
    <p:extLst>
      <p:ext uri="{BB962C8B-B14F-4D97-AF65-F5344CB8AC3E}">
        <p14:creationId xmlns:p14="http://schemas.microsoft.com/office/powerpoint/2010/main" val="32567036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D156DE-D719-00FD-8D30-1E9B1120AA74}"/>
              </a:ext>
            </a:extLst>
          </p:cNvPr>
          <p:cNvPicPr>
            <a:picLocks noChangeAspect="1"/>
          </p:cNvPicPr>
          <p:nvPr/>
        </p:nvPicPr>
        <p:blipFill>
          <a:blip r:embed="rId2"/>
          <a:stretch>
            <a:fillRect/>
          </a:stretch>
        </p:blipFill>
        <p:spPr>
          <a:xfrm>
            <a:off x="6096089" y="681396"/>
            <a:ext cx="5210175" cy="3476625"/>
          </a:xfrm>
          <a:prstGeom prst="rect">
            <a:avLst/>
          </a:prstGeom>
        </p:spPr>
      </p:pic>
      <p:pic>
        <p:nvPicPr>
          <p:cNvPr id="5" name="Picture 4">
            <a:extLst>
              <a:ext uri="{FF2B5EF4-FFF2-40B4-BE49-F238E27FC236}">
                <a16:creationId xmlns:a16="http://schemas.microsoft.com/office/drawing/2014/main" id="{36D4E9D7-63E6-2972-EF0E-BA34C80AD088}"/>
              </a:ext>
            </a:extLst>
          </p:cNvPr>
          <p:cNvPicPr>
            <a:picLocks noChangeAspect="1"/>
          </p:cNvPicPr>
          <p:nvPr/>
        </p:nvPicPr>
        <p:blipFill>
          <a:blip r:embed="rId3"/>
          <a:stretch>
            <a:fillRect/>
          </a:stretch>
        </p:blipFill>
        <p:spPr>
          <a:xfrm>
            <a:off x="6096089" y="515094"/>
            <a:ext cx="5924550" cy="5954808"/>
          </a:xfrm>
          <a:prstGeom prst="rect">
            <a:avLst/>
          </a:prstGeom>
        </p:spPr>
      </p:pic>
      <p:pic>
        <p:nvPicPr>
          <p:cNvPr id="7" name="Picture 6">
            <a:extLst>
              <a:ext uri="{FF2B5EF4-FFF2-40B4-BE49-F238E27FC236}">
                <a16:creationId xmlns:a16="http://schemas.microsoft.com/office/drawing/2014/main" id="{A985C1B1-3566-F470-63A7-C7DEFA4CB3CD}"/>
              </a:ext>
            </a:extLst>
          </p:cNvPr>
          <p:cNvPicPr>
            <a:picLocks noChangeAspect="1"/>
          </p:cNvPicPr>
          <p:nvPr/>
        </p:nvPicPr>
        <p:blipFill>
          <a:blip r:embed="rId2"/>
          <a:stretch>
            <a:fillRect/>
          </a:stretch>
        </p:blipFill>
        <p:spPr>
          <a:xfrm>
            <a:off x="378548" y="412468"/>
            <a:ext cx="5210175" cy="5842485"/>
          </a:xfrm>
          <a:prstGeom prst="rect">
            <a:avLst/>
          </a:prstGeom>
        </p:spPr>
      </p:pic>
      <p:sp>
        <p:nvSpPr>
          <p:cNvPr id="4" name="TextBox 3">
            <a:extLst>
              <a:ext uri="{FF2B5EF4-FFF2-40B4-BE49-F238E27FC236}">
                <a16:creationId xmlns:a16="http://schemas.microsoft.com/office/drawing/2014/main" id="{003681AC-2F06-000A-FAAB-937E1D8E81FD}"/>
              </a:ext>
            </a:extLst>
          </p:cNvPr>
          <p:cNvSpPr txBox="1"/>
          <p:nvPr/>
        </p:nvSpPr>
        <p:spPr>
          <a:xfrm>
            <a:off x="968315" y="6439310"/>
            <a:ext cx="6094562" cy="369332"/>
          </a:xfrm>
          <a:prstGeom prst="rect">
            <a:avLst/>
          </a:prstGeom>
          <a:noFill/>
        </p:spPr>
        <p:txBody>
          <a:bodyPr wrap="square">
            <a:spAutoFit/>
          </a:bodyPr>
          <a:lstStyle/>
          <a:p>
            <a:r>
              <a:rPr lang="en-IN" sz="1800" dirty="0"/>
              <a:t>Image credit: Google Pictures</a:t>
            </a:r>
          </a:p>
        </p:txBody>
      </p:sp>
    </p:spTree>
    <p:extLst>
      <p:ext uri="{BB962C8B-B14F-4D97-AF65-F5344CB8AC3E}">
        <p14:creationId xmlns:p14="http://schemas.microsoft.com/office/powerpoint/2010/main" val="2129736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1BDAF5-D134-8923-EDF6-D0ECB3921F15}"/>
              </a:ext>
            </a:extLst>
          </p:cNvPr>
          <p:cNvPicPr>
            <a:picLocks noChangeAspect="1"/>
          </p:cNvPicPr>
          <p:nvPr/>
        </p:nvPicPr>
        <p:blipFill>
          <a:blip r:embed="rId2"/>
          <a:stretch>
            <a:fillRect/>
          </a:stretch>
        </p:blipFill>
        <p:spPr>
          <a:xfrm>
            <a:off x="612475" y="422964"/>
            <a:ext cx="10688128" cy="6012072"/>
          </a:xfrm>
          <a:prstGeom prst="rect">
            <a:avLst/>
          </a:prstGeom>
        </p:spPr>
      </p:pic>
      <p:sp>
        <p:nvSpPr>
          <p:cNvPr id="4" name="TextBox 3">
            <a:extLst>
              <a:ext uri="{FF2B5EF4-FFF2-40B4-BE49-F238E27FC236}">
                <a16:creationId xmlns:a16="http://schemas.microsoft.com/office/drawing/2014/main" id="{B075D895-2E8F-A641-2C47-92A6AF2166CE}"/>
              </a:ext>
            </a:extLst>
          </p:cNvPr>
          <p:cNvSpPr txBox="1"/>
          <p:nvPr/>
        </p:nvSpPr>
        <p:spPr>
          <a:xfrm>
            <a:off x="2262277" y="6488668"/>
            <a:ext cx="6094562" cy="369332"/>
          </a:xfrm>
          <a:prstGeom prst="rect">
            <a:avLst/>
          </a:prstGeom>
          <a:noFill/>
        </p:spPr>
        <p:txBody>
          <a:bodyPr wrap="square">
            <a:spAutoFit/>
          </a:bodyPr>
          <a:lstStyle/>
          <a:p>
            <a:r>
              <a:rPr lang="en-IN" sz="1800" dirty="0"/>
              <a:t>Image credit: Google Pictures</a:t>
            </a:r>
          </a:p>
        </p:txBody>
      </p:sp>
    </p:spTree>
    <p:extLst>
      <p:ext uri="{BB962C8B-B14F-4D97-AF65-F5344CB8AC3E}">
        <p14:creationId xmlns:p14="http://schemas.microsoft.com/office/powerpoint/2010/main" val="4708252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24F5B7C-8825-03CD-4E71-EA08DD6ECE82}"/>
              </a:ext>
            </a:extLst>
          </p:cNvPr>
          <p:cNvSpPr txBox="1"/>
          <p:nvPr/>
        </p:nvSpPr>
        <p:spPr>
          <a:xfrm>
            <a:off x="2141505" y="1430749"/>
            <a:ext cx="7321671" cy="2246769"/>
          </a:xfrm>
          <a:prstGeom prst="rect">
            <a:avLst/>
          </a:prstGeom>
          <a:noFill/>
        </p:spPr>
        <p:txBody>
          <a:bodyPr wrap="square">
            <a:spAutoFit/>
          </a:bodyPr>
          <a:lstStyle/>
          <a:p>
            <a:pPr indent="0" algn="just">
              <a:buNone/>
            </a:pPr>
            <a:r>
              <a:rPr lang="en-IN" sz="2800" b="1" i="0" dirty="0">
                <a:solidFill>
                  <a:srgbClr val="0000FF"/>
                </a:solidFill>
                <a:effectLst/>
                <a:latin typeface="Vollkorn"/>
              </a:rPr>
              <a:t>Recent trends: </a:t>
            </a:r>
            <a:endParaRPr lang="en-IN" sz="2800" b="0" i="0" dirty="0">
              <a:solidFill>
                <a:srgbClr val="777777"/>
              </a:solidFill>
              <a:effectLst/>
              <a:latin typeface="Vollkorn"/>
            </a:endParaRPr>
          </a:p>
          <a:p>
            <a:pPr marL="342900" marR="0" lvl="0" indent="-342900" algn="just">
              <a:buFont typeface="+mj-lt"/>
              <a:buAutoNum type="arabicPeriod"/>
            </a:pPr>
            <a:r>
              <a:rPr lang="en-IN" sz="2800" b="0" i="0" dirty="0">
                <a:solidFill>
                  <a:srgbClr val="000000"/>
                </a:solidFill>
                <a:effectLst/>
                <a:latin typeface="Vollkorn"/>
              </a:rPr>
              <a:t>Aerial Survey (Remote sensing).</a:t>
            </a:r>
            <a:endParaRPr lang="en-IN" sz="2800" b="0" i="0" dirty="0">
              <a:solidFill>
                <a:srgbClr val="777777"/>
              </a:solidFill>
              <a:effectLst/>
              <a:latin typeface="Vollkorn"/>
            </a:endParaRPr>
          </a:p>
          <a:p>
            <a:pPr marL="342900" marR="0" lvl="0" indent="-342900" algn="just">
              <a:buFont typeface="+mj-lt"/>
              <a:buAutoNum type="arabicPeriod"/>
            </a:pPr>
            <a:r>
              <a:rPr lang="en-IN" sz="2800" b="0" i="0" dirty="0">
                <a:solidFill>
                  <a:srgbClr val="000000"/>
                </a:solidFill>
                <a:effectLst/>
                <a:latin typeface="Vollkorn"/>
              </a:rPr>
              <a:t>Ground Survey.</a:t>
            </a:r>
            <a:endParaRPr lang="en-IN" sz="2800" b="0" i="0" dirty="0">
              <a:solidFill>
                <a:srgbClr val="777777"/>
              </a:solidFill>
              <a:effectLst/>
              <a:latin typeface="Vollkorn"/>
            </a:endParaRPr>
          </a:p>
          <a:p>
            <a:pPr marL="342900" marR="0" lvl="0" indent="-342900" algn="just">
              <a:buFont typeface="+mj-lt"/>
              <a:buAutoNum type="arabicPeriod"/>
            </a:pPr>
            <a:r>
              <a:rPr lang="en-IN" sz="2800" b="0" i="0" dirty="0">
                <a:solidFill>
                  <a:srgbClr val="000000"/>
                </a:solidFill>
                <a:effectLst/>
                <a:latin typeface="Vollkorn"/>
              </a:rPr>
              <a:t>Computer-Aided Mapping.</a:t>
            </a:r>
            <a:endParaRPr lang="en-IN" sz="2800" b="0" i="0" dirty="0">
              <a:solidFill>
                <a:srgbClr val="777777"/>
              </a:solidFill>
              <a:effectLst/>
              <a:latin typeface="Vollkorn"/>
            </a:endParaRPr>
          </a:p>
          <a:p>
            <a:pPr marL="342900" marR="0" lvl="0" indent="-342900" algn="just">
              <a:buFont typeface="+mj-lt"/>
              <a:buAutoNum type="arabicPeriod"/>
            </a:pPr>
            <a:r>
              <a:rPr lang="en-IN" sz="2800" b="0" i="0" dirty="0">
                <a:solidFill>
                  <a:srgbClr val="000000"/>
                </a:solidFill>
                <a:effectLst/>
                <a:latin typeface="Vollkorn"/>
              </a:rPr>
              <a:t>Urban Water Archaeology.</a:t>
            </a:r>
            <a:endParaRPr lang="en-IN" sz="2800" b="0" i="0" dirty="0">
              <a:solidFill>
                <a:srgbClr val="777777"/>
              </a:solidFill>
              <a:effectLst/>
              <a:latin typeface="Vollkorn"/>
            </a:endParaRPr>
          </a:p>
        </p:txBody>
      </p:sp>
    </p:spTree>
    <p:extLst>
      <p:ext uri="{BB962C8B-B14F-4D97-AF65-F5344CB8AC3E}">
        <p14:creationId xmlns:p14="http://schemas.microsoft.com/office/powerpoint/2010/main" val="25853825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26C298-4005-21C1-9666-DD1026875A4B}"/>
              </a:ext>
            </a:extLst>
          </p:cNvPr>
          <p:cNvSpPr txBox="1"/>
          <p:nvPr/>
        </p:nvSpPr>
        <p:spPr>
          <a:xfrm>
            <a:off x="1373755" y="428178"/>
            <a:ext cx="9144719" cy="6001643"/>
          </a:xfrm>
          <a:prstGeom prst="rect">
            <a:avLst/>
          </a:prstGeom>
          <a:noFill/>
        </p:spPr>
        <p:txBody>
          <a:bodyPr wrap="square">
            <a:spAutoFit/>
          </a:bodyPr>
          <a:lstStyle/>
          <a:p>
            <a:pPr indent="0" algn="just">
              <a:buNone/>
            </a:pPr>
            <a:r>
              <a:rPr lang="en-IN" sz="2400" b="1" i="0" dirty="0">
                <a:solidFill>
                  <a:srgbClr val="FF0000"/>
                </a:solidFill>
                <a:effectLst/>
                <a:latin typeface="Vollkorn"/>
              </a:rPr>
              <a:t>Scope: </a:t>
            </a:r>
            <a:endParaRPr lang="en-IN" sz="2400" b="0" i="0" dirty="0">
              <a:solidFill>
                <a:srgbClr val="777777"/>
              </a:solidFill>
              <a:effectLst/>
              <a:latin typeface="Vollkorn"/>
            </a:endParaRPr>
          </a:p>
          <a:p>
            <a:pPr marL="342900" marR="0" lvl="0" indent="-342900" algn="just">
              <a:buFont typeface="+mj-lt"/>
              <a:buAutoNum type="arabicPeriod"/>
            </a:pPr>
            <a:r>
              <a:rPr lang="en-IN" sz="2400" b="0" i="0" dirty="0">
                <a:solidFill>
                  <a:srgbClr val="000000"/>
                </a:solidFill>
                <a:effectLst/>
                <a:latin typeface="Vollkorn"/>
              </a:rPr>
              <a:t>It focuses on the study of origin and development of a prehistoric culture of human beings.</a:t>
            </a:r>
            <a:endParaRPr lang="en-IN" sz="2400" b="0" i="0" dirty="0">
              <a:solidFill>
                <a:srgbClr val="777777"/>
              </a:solidFill>
              <a:effectLst/>
              <a:latin typeface="Vollkorn"/>
            </a:endParaRPr>
          </a:p>
          <a:p>
            <a:pPr marL="342900" marR="0" lvl="0" indent="-342900" algn="just">
              <a:buFont typeface="+mj-lt"/>
              <a:buAutoNum type="arabicPeriod"/>
            </a:pPr>
            <a:r>
              <a:rPr lang="en-IN" sz="2400" b="0" i="0" dirty="0">
                <a:solidFill>
                  <a:srgbClr val="000000"/>
                </a:solidFill>
                <a:effectLst/>
                <a:latin typeface="Vollkorn"/>
              </a:rPr>
              <a:t>History is based on written records of past life. The written documents cover only the last five thousand years because the invention of the alphabet took place only around 5000 years BC. Archaeology supplements the rest of the period in the history of humans by reconstructing the ancient past from the material remains.</a:t>
            </a:r>
            <a:endParaRPr lang="en-IN" sz="2400" b="0" i="0" dirty="0">
              <a:solidFill>
                <a:srgbClr val="777777"/>
              </a:solidFill>
              <a:effectLst/>
              <a:latin typeface="Vollkorn"/>
            </a:endParaRPr>
          </a:p>
          <a:p>
            <a:pPr marL="342900" marR="0" lvl="0" indent="-342900" algn="just">
              <a:buFont typeface="+mj-lt"/>
              <a:buAutoNum type="arabicPeriod"/>
            </a:pPr>
            <a:r>
              <a:rPr lang="en-IN" sz="2400" b="0" i="0" dirty="0">
                <a:solidFill>
                  <a:srgbClr val="000000"/>
                </a:solidFill>
                <a:effectLst/>
                <a:latin typeface="Vollkorn"/>
              </a:rPr>
              <a:t>It tells us about the</a:t>
            </a:r>
            <a:r>
              <a:rPr lang="en-IN" sz="2400" b="1" i="0" dirty="0">
                <a:solidFill>
                  <a:srgbClr val="000000"/>
                </a:solidFill>
                <a:effectLst/>
                <a:latin typeface="Vollkorn"/>
              </a:rPr>
              <a:t> technology used in the past</a:t>
            </a:r>
            <a:r>
              <a:rPr lang="en-IN" sz="2400" b="0" i="0" dirty="0">
                <a:solidFill>
                  <a:srgbClr val="000000"/>
                </a:solidFill>
                <a:effectLst/>
                <a:latin typeface="Vollkorn"/>
              </a:rPr>
              <a:t> by the tools people have left behind thereby giving the </a:t>
            </a:r>
            <a:r>
              <a:rPr lang="en-IN" sz="2400" b="1" i="0" dirty="0">
                <a:solidFill>
                  <a:srgbClr val="000000"/>
                </a:solidFill>
                <a:effectLst/>
                <a:latin typeface="Vollkorn"/>
              </a:rPr>
              <a:t>details about the economic activities of the people</a:t>
            </a:r>
            <a:r>
              <a:rPr lang="en-IN" sz="2400" b="0" i="0" dirty="0">
                <a:solidFill>
                  <a:srgbClr val="000000"/>
                </a:solidFill>
                <a:effectLst/>
                <a:latin typeface="Vollkorn"/>
              </a:rPr>
              <a:t>.</a:t>
            </a:r>
            <a:endParaRPr lang="en-IN" sz="2400" b="0" i="0" dirty="0">
              <a:solidFill>
                <a:srgbClr val="777777"/>
              </a:solidFill>
              <a:effectLst/>
              <a:latin typeface="Vollkorn"/>
            </a:endParaRPr>
          </a:p>
          <a:p>
            <a:pPr marL="342900" marR="0" lvl="0" indent="-342900" algn="just">
              <a:buFont typeface="+mj-lt"/>
              <a:buAutoNum type="arabicPeriod"/>
            </a:pPr>
            <a:r>
              <a:rPr lang="en-IN" sz="2400" b="0" i="0" dirty="0">
                <a:solidFill>
                  <a:srgbClr val="000000"/>
                </a:solidFill>
                <a:effectLst/>
                <a:latin typeface="Vollkorn"/>
              </a:rPr>
              <a:t>It helps in understanding the </a:t>
            </a:r>
            <a:r>
              <a:rPr lang="en-IN" sz="2400" b="1" i="0" dirty="0">
                <a:solidFill>
                  <a:srgbClr val="000000"/>
                </a:solidFill>
                <a:effectLst/>
                <a:latin typeface="Vollkorn"/>
              </a:rPr>
              <a:t>formation of the earth</a:t>
            </a:r>
            <a:r>
              <a:rPr lang="en-IN" sz="2400" b="0" i="0" dirty="0">
                <a:solidFill>
                  <a:srgbClr val="000000"/>
                </a:solidFill>
                <a:effectLst/>
                <a:latin typeface="Vollkorn"/>
              </a:rPr>
              <a:t>, the emergence and evolution of life through geological age.</a:t>
            </a:r>
            <a:endParaRPr lang="en-IN" sz="2400" b="0" i="0" dirty="0">
              <a:solidFill>
                <a:srgbClr val="777777"/>
              </a:solidFill>
              <a:effectLst/>
              <a:latin typeface="Vollkorn"/>
            </a:endParaRPr>
          </a:p>
          <a:p>
            <a:pPr>
              <a:buNone/>
            </a:pPr>
            <a:br>
              <a:rPr lang="en-IN" sz="2400" dirty="0"/>
            </a:br>
            <a:endParaRPr lang="en-IN" sz="2400" dirty="0"/>
          </a:p>
        </p:txBody>
      </p:sp>
    </p:spTree>
    <p:extLst>
      <p:ext uri="{BB962C8B-B14F-4D97-AF65-F5344CB8AC3E}">
        <p14:creationId xmlns:p14="http://schemas.microsoft.com/office/powerpoint/2010/main" val="1517060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088" y="36576"/>
            <a:ext cx="12191695" cy="6858000"/>
          </a:xfrm>
          <a:prstGeom prst="rect">
            <a:avLst/>
          </a:prstGeom>
          <a:solidFill>
            <a:srgbClr val="F4F7F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40080" y="411480"/>
            <a:ext cx="10881360" cy="640080"/>
          </a:xfrm>
          <a:prstGeom prst="rect">
            <a:avLst/>
          </a:prstGeom>
          <a:noFill/>
        </p:spPr>
        <p:txBody>
          <a:bodyPr wrap="none">
            <a:spAutoFit/>
          </a:bodyPr>
          <a:lstStyle/>
          <a:p>
            <a:r>
              <a:rPr sz="3000" b="1">
                <a:solidFill>
                  <a:srgbClr val="192D46"/>
                </a:solidFill>
                <a:latin typeface="Aptos Display"/>
              </a:rPr>
              <a:t>The Meaning of Anthropology</a:t>
            </a:r>
          </a:p>
        </p:txBody>
      </p:sp>
      <p:sp>
        <p:nvSpPr>
          <p:cNvPr id="4" name="Rounded Rectangle 3"/>
          <p:cNvSpPr/>
          <p:nvPr/>
        </p:nvSpPr>
        <p:spPr>
          <a:xfrm>
            <a:off x="373965" y="999208"/>
            <a:ext cx="3429000" cy="182880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731520" y="1554480"/>
            <a:ext cx="73152" cy="1828800"/>
          </a:xfrm>
          <a:prstGeom prst="rect">
            <a:avLst/>
          </a:prstGeom>
          <a:solidFill>
            <a:srgbClr val="2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960120" y="1719072"/>
            <a:ext cx="3017520" cy="411480"/>
          </a:xfrm>
          <a:prstGeom prst="rect">
            <a:avLst/>
          </a:prstGeom>
          <a:noFill/>
        </p:spPr>
        <p:txBody>
          <a:bodyPr wrap="none">
            <a:spAutoFit/>
          </a:bodyPr>
          <a:lstStyle/>
          <a:p>
            <a:r>
              <a:rPr sz="1700" b="1">
                <a:solidFill>
                  <a:srgbClr val="192D46"/>
                </a:solidFill>
                <a:latin typeface="Aptos Display"/>
              </a:rPr>
              <a:t>Anthropos</a:t>
            </a:r>
          </a:p>
        </p:txBody>
      </p:sp>
      <p:sp>
        <p:nvSpPr>
          <p:cNvPr id="7" name="TextBox 6"/>
          <p:cNvSpPr txBox="1"/>
          <p:nvPr/>
        </p:nvSpPr>
        <p:spPr>
          <a:xfrm>
            <a:off x="960120" y="2194560"/>
            <a:ext cx="3017520" cy="1051560"/>
          </a:xfrm>
          <a:prstGeom prst="rect">
            <a:avLst/>
          </a:prstGeom>
          <a:noFill/>
        </p:spPr>
        <p:txBody>
          <a:bodyPr wrap="none">
            <a:spAutoFit/>
          </a:bodyPr>
          <a:lstStyle/>
          <a:p>
            <a:r>
              <a:rPr sz="1300">
                <a:solidFill>
                  <a:srgbClr val="2D343C"/>
                </a:solidFill>
                <a:latin typeface="Aptos"/>
              </a:rPr>
              <a:t>Greek: human / humankind</a:t>
            </a:r>
          </a:p>
        </p:txBody>
      </p:sp>
      <p:sp>
        <p:nvSpPr>
          <p:cNvPr id="8" name="Rounded Rectangle 7"/>
          <p:cNvSpPr/>
          <p:nvPr/>
        </p:nvSpPr>
        <p:spPr>
          <a:xfrm>
            <a:off x="3896284" y="950976"/>
            <a:ext cx="3429000" cy="182880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4389120" y="1554480"/>
            <a:ext cx="73152" cy="1828800"/>
          </a:xfrm>
          <a:prstGeom prst="rect">
            <a:avLst/>
          </a:prstGeom>
          <a:solidFill>
            <a:srgbClr val="D6A0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617720" y="1719072"/>
            <a:ext cx="3017520" cy="411480"/>
          </a:xfrm>
          <a:prstGeom prst="rect">
            <a:avLst/>
          </a:prstGeom>
          <a:noFill/>
        </p:spPr>
        <p:txBody>
          <a:bodyPr wrap="none">
            <a:spAutoFit/>
          </a:bodyPr>
          <a:lstStyle/>
          <a:p>
            <a:r>
              <a:rPr sz="1700" b="1">
                <a:solidFill>
                  <a:srgbClr val="192D46"/>
                </a:solidFill>
                <a:latin typeface="Aptos Display"/>
              </a:rPr>
              <a:t>Logos</a:t>
            </a:r>
          </a:p>
        </p:txBody>
      </p:sp>
      <p:sp>
        <p:nvSpPr>
          <p:cNvPr id="11" name="TextBox 10"/>
          <p:cNvSpPr txBox="1"/>
          <p:nvPr/>
        </p:nvSpPr>
        <p:spPr>
          <a:xfrm>
            <a:off x="4617720" y="2194560"/>
            <a:ext cx="3017520" cy="1051560"/>
          </a:xfrm>
          <a:prstGeom prst="rect">
            <a:avLst/>
          </a:prstGeom>
          <a:noFill/>
        </p:spPr>
        <p:txBody>
          <a:bodyPr wrap="none">
            <a:spAutoFit/>
          </a:bodyPr>
          <a:lstStyle/>
          <a:p>
            <a:r>
              <a:rPr sz="1300" dirty="0">
                <a:solidFill>
                  <a:srgbClr val="2D343C"/>
                </a:solidFill>
                <a:latin typeface="Aptos"/>
              </a:rPr>
              <a:t>Greek: study / knowledge</a:t>
            </a:r>
          </a:p>
        </p:txBody>
      </p:sp>
      <p:sp>
        <p:nvSpPr>
          <p:cNvPr id="12" name="Rounded Rectangle 11"/>
          <p:cNvSpPr/>
          <p:nvPr/>
        </p:nvSpPr>
        <p:spPr>
          <a:xfrm>
            <a:off x="7901355" y="1010412"/>
            <a:ext cx="3429000" cy="182880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8046720" y="1554480"/>
            <a:ext cx="73152" cy="1828800"/>
          </a:xfrm>
          <a:prstGeom prst="rect">
            <a:avLst/>
          </a:prstGeom>
          <a:solidFill>
            <a:srgbClr val="192D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304429" y="1097280"/>
            <a:ext cx="3017520" cy="411480"/>
          </a:xfrm>
          <a:prstGeom prst="rect">
            <a:avLst/>
          </a:prstGeom>
          <a:noFill/>
        </p:spPr>
        <p:txBody>
          <a:bodyPr wrap="none">
            <a:spAutoFit/>
          </a:bodyPr>
          <a:lstStyle/>
          <a:p>
            <a:r>
              <a:rPr sz="1700" b="1" dirty="0">
                <a:solidFill>
                  <a:srgbClr val="192D46"/>
                </a:solidFill>
                <a:latin typeface="Aptos Display"/>
              </a:rPr>
              <a:t>Anthropology</a:t>
            </a:r>
          </a:p>
        </p:txBody>
      </p:sp>
      <p:sp>
        <p:nvSpPr>
          <p:cNvPr id="15" name="TextBox 14"/>
          <p:cNvSpPr txBox="1"/>
          <p:nvPr/>
        </p:nvSpPr>
        <p:spPr>
          <a:xfrm>
            <a:off x="8157262" y="1426464"/>
            <a:ext cx="3017520" cy="1051560"/>
          </a:xfrm>
          <a:prstGeom prst="rect">
            <a:avLst/>
          </a:prstGeom>
          <a:noFill/>
        </p:spPr>
        <p:txBody>
          <a:bodyPr wrap="none">
            <a:spAutoFit/>
          </a:bodyPr>
          <a:lstStyle/>
          <a:p>
            <a:r>
              <a:rPr sz="1300" dirty="0">
                <a:solidFill>
                  <a:srgbClr val="2D343C"/>
                </a:solidFill>
                <a:latin typeface="Aptos"/>
              </a:rPr>
              <a:t>Study and understanding of humanity</a:t>
            </a:r>
          </a:p>
        </p:txBody>
      </p:sp>
      <p:sp>
        <p:nvSpPr>
          <p:cNvPr id="16" name="TextBox 15"/>
          <p:cNvSpPr txBox="1"/>
          <p:nvPr/>
        </p:nvSpPr>
        <p:spPr>
          <a:xfrm>
            <a:off x="493344" y="3808024"/>
            <a:ext cx="6951625" cy="1354217"/>
          </a:xfrm>
          <a:prstGeom prst="rect">
            <a:avLst/>
          </a:prstGeom>
          <a:noFill/>
        </p:spPr>
        <p:txBody>
          <a:bodyPr wrap="square">
            <a:spAutoFit/>
          </a:bodyPr>
          <a:lstStyle/>
          <a:p>
            <a:pPr>
              <a:spcAft>
                <a:spcPts val="1200"/>
              </a:spcAft>
              <a:defRPr sz="1800">
                <a:solidFill>
                  <a:srgbClr val="2D343C"/>
                </a:solidFill>
                <a:latin typeface="Aptos"/>
              </a:defRPr>
            </a:pPr>
            <a:r>
              <a:rPr dirty="0"/>
              <a:t>• It combines scientific observation, fieldwork, comparison and interpretation.</a:t>
            </a:r>
          </a:p>
          <a:p>
            <a:pPr>
              <a:spcAft>
                <a:spcPts val="1200"/>
              </a:spcAft>
              <a:defRPr sz="1800">
                <a:solidFill>
                  <a:srgbClr val="2D343C"/>
                </a:solidFill>
                <a:latin typeface="Aptos"/>
              </a:defRPr>
            </a:pPr>
            <a:r>
              <a:rPr dirty="0"/>
              <a:t>• The discipline values cultural context and seeks to understand people from their own perspectives.</a:t>
            </a:r>
          </a:p>
        </p:txBody>
      </p:sp>
      <p:sp>
        <p:nvSpPr>
          <p:cNvPr id="17" name="Rectangle 16"/>
          <p:cNvSpPr/>
          <p:nvPr/>
        </p:nvSpPr>
        <p:spPr>
          <a:xfrm>
            <a:off x="640080" y="6473952"/>
            <a:ext cx="10881360" cy="18288"/>
          </a:xfrm>
          <a:prstGeom prst="rect">
            <a:avLst/>
          </a:prstGeom>
          <a:solidFill>
            <a:srgbClr val="D2D7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10881360" y="6510528"/>
            <a:ext cx="640080" cy="228600"/>
          </a:xfrm>
          <a:prstGeom prst="rect">
            <a:avLst/>
          </a:prstGeom>
          <a:noFill/>
        </p:spPr>
        <p:txBody>
          <a:bodyPr wrap="none">
            <a:spAutoFit/>
          </a:bodyPr>
          <a:lstStyle/>
          <a:p>
            <a:pPr algn="r"/>
            <a:r>
              <a:rPr sz="900">
                <a:solidFill>
                  <a:srgbClr val="646E78"/>
                </a:solidFill>
              </a:rPr>
              <a:t>3</a:t>
            </a:r>
          </a:p>
        </p:txBody>
      </p:sp>
      <p:pic>
        <p:nvPicPr>
          <p:cNvPr id="22" name="Picture 21">
            <a:extLst>
              <a:ext uri="{FF2B5EF4-FFF2-40B4-BE49-F238E27FC236}">
                <a16:creationId xmlns:a16="http://schemas.microsoft.com/office/drawing/2014/main" id="{593B19EA-F390-E925-E9AA-DC92D1DEBF33}"/>
              </a:ext>
            </a:extLst>
          </p:cNvPr>
          <p:cNvPicPr>
            <a:picLocks noChangeAspect="1"/>
          </p:cNvPicPr>
          <p:nvPr/>
        </p:nvPicPr>
        <p:blipFill>
          <a:blip r:embed="rId2"/>
          <a:stretch>
            <a:fillRect/>
          </a:stretch>
        </p:blipFill>
        <p:spPr>
          <a:xfrm>
            <a:off x="7142363" y="2963830"/>
            <a:ext cx="4649945" cy="339125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F7F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40080" y="411480"/>
            <a:ext cx="10881360" cy="640080"/>
          </a:xfrm>
          <a:prstGeom prst="rect">
            <a:avLst/>
          </a:prstGeom>
          <a:noFill/>
        </p:spPr>
        <p:txBody>
          <a:bodyPr wrap="none">
            <a:spAutoFit/>
          </a:bodyPr>
          <a:lstStyle/>
          <a:p>
            <a:r>
              <a:rPr sz="3000" b="1">
                <a:solidFill>
                  <a:srgbClr val="192D46"/>
                </a:solidFill>
                <a:latin typeface="Aptos Display"/>
              </a:rPr>
              <a:t>Branch 4 — Linguistic Anthropology</a:t>
            </a:r>
          </a:p>
        </p:txBody>
      </p:sp>
      <p:sp>
        <p:nvSpPr>
          <p:cNvPr id="4" name="TextBox 3"/>
          <p:cNvSpPr txBox="1"/>
          <p:nvPr/>
        </p:nvSpPr>
        <p:spPr>
          <a:xfrm>
            <a:off x="822960" y="1508760"/>
            <a:ext cx="10424160" cy="4389120"/>
          </a:xfrm>
          <a:prstGeom prst="rect">
            <a:avLst/>
          </a:prstGeom>
          <a:noFill/>
        </p:spPr>
        <p:txBody>
          <a:bodyPr wrap="square">
            <a:spAutoFit/>
          </a:bodyPr>
          <a:lstStyle/>
          <a:p>
            <a:pPr>
              <a:spcAft>
                <a:spcPts val="1200"/>
              </a:spcAft>
              <a:defRPr sz="2100">
                <a:solidFill>
                  <a:srgbClr val="2D343C"/>
                </a:solidFill>
                <a:latin typeface="Aptos"/>
              </a:defRPr>
            </a:pPr>
            <a:r>
              <a:t>• Studies language as a human cultural and social practice.</a:t>
            </a:r>
          </a:p>
          <a:p>
            <a:pPr>
              <a:spcAft>
                <a:spcPts val="1200"/>
              </a:spcAft>
              <a:defRPr sz="2100">
                <a:solidFill>
                  <a:srgbClr val="2D343C"/>
                </a:solidFill>
                <a:latin typeface="Aptos"/>
              </a:defRPr>
            </a:pPr>
            <a:r>
              <a:t>• Examines communication, multilingualism, language change, identity, power and social relationships.</a:t>
            </a:r>
          </a:p>
          <a:p>
            <a:pPr>
              <a:spcAft>
                <a:spcPts val="1200"/>
              </a:spcAft>
              <a:defRPr sz="2100">
                <a:solidFill>
                  <a:srgbClr val="2D343C"/>
                </a:solidFill>
                <a:latin typeface="Aptos"/>
              </a:defRPr>
            </a:pPr>
            <a:r>
              <a:t>• Helps us understand how language reflects—and sometimes shapes—culture and social life.</a:t>
            </a:r>
          </a:p>
          <a:p>
            <a:pPr>
              <a:spcAft>
                <a:spcPts val="1200"/>
              </a:spcAft>
              <a:defRPr sz="2100">
                <a:solidFill>
                  <a:srgbClr val="2D343C"/>
                </a:solidFill>
                <a:latin typeface="Aptos"/>
              </a:defRPr>
            </a:pPr>
            <a:r>
              <a:t>• Applications include language documentation, education, communication research, media and community work.</a:t>
            </a:r>
          </a:p>
        </p:txBody>
      </p:sp>
      <p:sp>
        <p:nvSpPr>
          <p:cNvPr id="5" name="Rectangle 4"/>
          <p:cNvSpPr/>
          <p:nvPr/>
        </p:nvSpPr>
        <p:spPr>
          <a:xfrm>
            <a:off x="640080" y="6473952"/>
            <a:ext cx="10881360" cy="18288"/>
          </a:xfrm>
          <a:prstGeom prst="rect">
            <a:avLst/>
          </a:prstGeom>
          <a:solidFill>
            <a:srgbClr val="D2D7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0881360" y="6510528"/>
            <a:ext cx="640080" cy="228600"/>
          </a:xfrm>
          <a:prstGeom prst="rect">
            <a:avLst/>
          </a:prstGeom>
          <a:noFill/>
        </p:spPr>
        <p:txBody>
          <a:bodyPr wrap="none">
            <a:spAutoFit/>
          </a:bodyPr>
          <a:lstStyle/>
          <a:p>
            <a:pPr algn="r"/>
            <a:r>
              <a:rPr sz="900">
                <a:solidFill>
                  <a:srgbClr val="646E78"/>
                </a:solidFill>
              </a:rPr>
              <a:t>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594D41C-4CB4-781C-FD59-E7A1077E5D7A}"/>
              </a:ext>
            </a:extLst>
          </p:cNvPr>
          <p:cNvPicPr>
            <a:picLocks noChangeAspect="1"/>
          </p:cNvPicPr>
          <p:nvPr/>
        </p:nvPicPr>
        <p:blipFill>
          <a:blip r:embed="rId2"/>
          <a:stretch>
            <a:fillRect/>
          </a:stretch>
        </p:blipFill>
        <p:spPr>
          <a:xfrm>
            <a:off x="340025" y="520353"/>
            <a:ext cx="5241266" cy="5105454"/>
          </a:xfrm>
          <a:prstGeom prst="rect">
            <a:avLst/>
          </a:prstGeom>
        </p:spPr>
      </p:pic>
      <p:pic>
        <p:nvPicPr>
          <p:cNvPr id="7" name="Picture 6">
            <a:extLst>
              <a:ext uri="{FF2B5EF4-FFF2-40B4-BE49-F238E27FC236}">
                <a16:creationId xmlns:a16="http://schemas.microsoft.com/office/drawing/2014/main" id="{5AFE2CFE-19B8-8C9B-3D18-807C0D515994}"/>
              </a:ext>
            </a:extLst>
          </p:cNvPr>
          <p:cNvPicPr>
            <a:picLocks noChangeAspect="1"/>
          </p:cNvPicPr>
          <p:nvPr/>
        </p:nvPicPr>
        <p:blipFill>
          <a:blip r:embed="rId3"/>
          <a:stretch>
            <a:fillRect/>
          </a:stretch>
        </p:blipFill>
        <p:spPr>
          <a:xfrm>
            <a:off x="6436318" y="612474"/>
            <a:ext cx="5576214" cy="4899805"/>
          </a:xfrm>
          <a:prstGeom prst="rect">
            <a:avLst/>
          </a:prstGeom>
        </p:spPr>
      </p:pic>
      <p:sp>
        <p:nvSpPr>
          <p:cNvPr id="3" name="TextBox 2">
            <a:extLst>
              <a:ext uri="{FF2B5EF4-FFF2-40B4-BE49-F238E27FC236}">
                <a16:creationId xmlns:a16="http://schemas.microsoft.com/office/drawing/2014/main" id="{9ED432DA-B753-B6B2-FCFD-FE99D4FEA1CF}"/>
              </a:ext>
            </a:extLst>
          </p:cNvPr>
          <p:cNvSpPr txBox="1"/>
          <p:nvPr/>
        </p:nvSpPr>
        <p:spPr>
          <a:xfrm>
            <a:off x="1304745" y="6152981"/>
            <a:ext cx="6094562" cy="369332"/>
          </a:xfrm>
          <a:prstGeom prst="rect">
            <a:avLst/>
          </a:prstGeom>
          <a:noFill/>
        </p:spPr>
        <p:txBody>
          <a:bodyPr wrap="square">
            <a:spAutoFit/>
          </a:bodyPr>
          <a:lstStyle/>
          <a:p>
            <a:r>
              <a:rPr lang="en-IN" sz="1800" dirty="0"/>
              <a:t>Image credit: Google Pictures</a:t>
            </a:r>
          </a:p>
        </p:txBody>
      </p:sp>
    </p:spTree>
    <p:extLst>
      <p:ext uri="{BB962C8B-B14F-4D97-AF65-F5344CB8AC3E}">
        <p14:creationId xmlns:p14="http://schemas.microsoft.com/office/powerpoint/2010/main" val="140687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9CEE9C-10EE-25E0-ECEC-7EC6B8FA16F8}"/>
              </a:ext>
            </a:extLst>
          </p:cNvPr>
          <p:cNvSpPr txBox="1"/>
          <p:nvPr/>
        </p:nvSpPr>
        <p:spPr>
          <a:xfrm>
            <a:off x="968315" y="527187"/>
            <a:ext cx="9987231" cy="4893647"/>
          </a:xfrm>
          <a:prstGeom prst="rect">
            <a:avLst/>
          </a:prstGeom>
          <a:noFill/>
        </p:spPr>
        <p:txBody>
          <a:bodyPr wrap="square">
            <a:spAutoFit/>
          </a:bodyPr>
          <a:lstStyle/>
          <a:p>
            <a:pPr indent="0" algn="just">
              <a:buNone/>
            </a:pPr>
            <a:r>
              <a:rPr lang="en-IN" sz="2400" b="1" i="0" dirty="0">
                <a:solidFill>
                  <a:srgbClr val="FF0000"/>
                </a:solidFill>
                <a:effectLst/>
                <a:latin typeface="Vollkorn"/>
              </a:rPr>
              <a:t>Linguistic Anthropology:</a:t>
            </a:r>
            <a:endParaRPr lang="en-IN" sz="2400" b="0" i="0" dirty="0">
              <a:solidFill>
                <a:srgbClr val="777777"/>
              </a:solidFill>
              <a:effectLst/>
              <a:latin typeface="Vollkorn"/>
            </a:endParaRPr>
          </a:p>
          <a:p>
            <a:pPr indent="0" algn="just">
              <a:buNone/>
            </a:pPr>
            <a:r>
              <a:rPr lang="en-IN" sz="2400" b="0" i="0" dirty="0">
                <a:solidFill>
                  <a:srgbClr val="000000"/>
                </a:solidFill>
                <a:effectLst/>
                <a:latin typeface="Vollkorn"/>
              </a:rPr>
              <a:t>Linguistic  Anthropology is a branch of anthropology that deals with the systematic study of language in relation to biological as well as cultural aspects of human beings. It is concerned with the languages of all people, past and present as it is the </a:t>
            </a:r>
            <a:r>
              <a:rPr lang="en-IN" sz="2400" b="1" i="0" dirty="0">
                <a:solidFill>
                  <a:srgbClr val="000000"/>
                </a:solidFill>
                <a:effectLst/>
                <a:latin typeface="Vollkorn"/>
              </a:rPr>
              <a:t>chief vehicle through which man preserves and transmits his culture from generation to generation.</a:t>
            </a:r>
            <a:endParaRPr lang="en-IN" sz="2400" b="0" i="0" dirty="0">
              <a:solidFill>
                <a:srgbClr val="777777"/>
              </a:solidFill>
              <a:effectLst/>
              <a:latin typeface="Vollkorn"/>
            </a:endParaRPr>
          </a:p>
          <a:p>
            <a:pPr indent="0" algn="just">
              <a:buNone/>
            </a:pPr>
            <a:r>
              <a:rPr lang="en-IN" sz="2400" b="1" i="0" dirty="0">
                <a:solidFill>
                  <a:srgbClr val="FF0000"/>
                </a:solidFill>
                <a:effectLst/>
                <a:latin typeface="Vollkorn"/>
              </a:rPr>
              <a:t>Origin</a:t>
            </a:r>
            <a:r>
              <a:rPr lang="en-IN" sz="2400" b="0" i="0" dirty="0">
                <a:solidFill>
                  <a:srgbClr val="FF0000"/>
                </a:solidFill>
                <a:effectLst/>
                <a:latin typeface="Vollkorn"/>
              </a:rPr>
              <a:t>:</a:t>
            </a:r>
            <a:r>
              <a:rPr lang="en-IN" sz="2400" b="0" i="0" dirty="0">
                <a:solidFill>
                  <a:srgbClr val="777777"/>
                </a:solidFill>
                <a:effectLst/>
                <a:latin typeface="Vollkorn"/>
              </a:rPr>
              <a:t> </a:t>
            </a:r>
            <a:r>
              <a:rPr lang="en-IN" sz="2400" b="0" i="0" dirty="0">
                <a:solidFill>
                  <a:srgbClr val="000000"/>
                </a:solidFill>
                <a:effectLst/>
                <a:latin typeface="Vollkorn"/>
              </a:rPr>
              <a:t>In the 17th and 18th century metaphysical writings of philosophers. It is the branch that originated from </a:t>
            </a:r>
            <a:r>
              <a:rPr lang="en-IN" sz="2400" b="0" i="0" dirty="0" err="1">
                <a:solidFill>
                  <a:srgbClr val="000000"/>
                </a:solidFill>
                <a:effectLst/>
                <a:latin typeface="Vollkorn"/>
              </a:rPr>
              <a:t>endeavor</a:t>
            </a:r>
            <a:r>
              <a:rPr lang="en-IN" sz="2400" b="0" i="0" dirty="0">
                <a:solidFill>
                  <a:srgbClr val="000000"/>
                </a:solidFill>
                <a:effectLst/>
                <a:latin typeface="Vollkorn"/>
              </a:rPr>
              <a:t> to document endangered languages and has grown over the past to encompass most aspects of language structure and use. </a:t>
            </a:r>
            <a:endParaRPr lang="en-IN" sz="2400" b="0" i="0" dirty="0">
              <a:solidFill>
                <a:srgbClr val="777777"/>
              </a:solidFill>
              <a:effectLst/>
              <a:latin typeface="Vollkorn"/>
            </a:endParaRPr>
          </a:p>
          <a:p>
            <a:pPr indent="0" algn="just">
              <a:buNone/>
            </a:pPr>
            <a:r>
              <a:rPr lang="en-IN" sz="2400" b="1" i="0" dirty="0">
                <a:solidFill>
                  <a:srgbClr val="FF0000"/>
                </a:solidFill>
                <a:effectLst/>
                <a:latin typeface="Vollkorn"/>
              </a:rPr>
              <a:t>Development:</a:t>
            </a:r>
            <a:r>
              <a:rPr lang="en-IN" sz="2400" b="0" i="0" dirty="0">
                <a:solidFill>
                  <a:srgbClr val="000000"/>
                </a:solidFill>
                <a:effectLst/>
                <a:latin typeface="Vollkorn"/>
              </a:rPr>
              <a:t> E. B. Taylor in his “Research into the early history of mankind” was the first anthropologist to evoke some interest in studying the problem of the origin of language.</a:t>
            </a:r>
            <a:endParaRPr lang="en-IN" sz="2400" b="0" i="0" dirty="0">
              <a:solidFill>
                <a:srgbClr val="777777"/>
              </a:solidFill>
              <a:effectLst/>
              <a:latin typeface="Vollkorn"/>
            </a:endParaRPr>
          </a:p>
        </p:txBody>
      </p:sp>
    </p:spTree>
    <p:extLst>
      <p:ext uri="{BB962C8B-B14F-4D97-AF65-F5344CB8AC3E}">
        <p14:creationId xmlns:p14="http://schemas.microsoft.com/office/powerpoint/2010/main" val="25339570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3DDB71-5862-548D-5D5E-EAF0CC1E56EF}"/>
              </a:ext>
            </a:extLst>
          </p:cNvPr>
          <p:cNvSpPr txBox="1"/>
          <p:nvPr/>
        </p:nvSpPr>
        <p:spPr>
          <a:xfrm>
            <a:off x="787161" y="540929"/>
            <a:ext cx="9814704" cy="4893647"/>
          </a:xfrm>
          <a:prstGeom prst="rect">
            <a:avLst/>
          </a:prstGeom>
          <a:noFill/>
        </p:spPr>
        <p:txBody>
          <a:bodyPr wrap="square">
            <a:spAutoFit/>
          </a:bodyPr>
          <a:lstStyle/>
          <a:p>
            <a:pPr indent="0" algn="just">
              <a:buNone/>
            </a:pPr>
            <a:r>
              <a:rPr lang="en-IN" sz="2400" b="1" i="0" dirty="0">
                <a:solidFill>
                  <a:srgbClr val="FF0000"/>
                </a:solidFill>
                <a:effectLst/>
                <a:latin typeface="Vollkorn"/>
              </a:rPr>
              <a:t>Scope: </a:t>
            </a:r>
            <a:endParaRPr lang="en-IN" sz="2400" b="0" i="0" dirty="0">
              <a:solidFill>
                <a:srgbClr val="777777"/>
              </a:solidFill>
              <a:effectLst/>
              <a:latin typeface="Vollkorn"/>
            </a:endParaRPr>
          </a:p>
          <a:p>
            <a:pPr marL="742950" marR="0" lvl="1" indent="-285750" algn="just">
              <a:buFont typeface="+mj-lt"/>
              <a:buAutoNum type="arabicPeriod"/>
            </a:pPr>
            <a:r>
              <a:rPr lang="en-IN" sz="2400" b="0" i="0" dirty="0">
                <a:solidFill>
                  <a:srgbClr val="000000"/>
                </a:solidFill>
                <a:effectLst/>
                <a:latin typeface="Vollkorn"/>
              </a:rPr>
              <a:t>It mainly belongs to socio-cultural anthropology and deals with how language is related to various aspects of sociocultural anthropology.</a:t>
            </a:r>
            <a:endParaRPr lang="en-IN" sz="2400" b="0" i="0" dirty="0">
              <a:solidFill>
                <a:srgbClr val="777777"/>
              </a:solidFill>
              <a:effectLst/>
              <a:latin typeface="Vollkorn"/>
            </a:endParaRPr>
          </a:p>
          <a:p>
            <a:pPr marL="742950" marR="0" lvl="1" indent="-285750" algn="just">
              <a:buFont typeface="+mj-lt"/>
              <a:buAutoNum type="arabicPeriod"/>
            </a:pPr>
            <a:r>
              <a:rPr lang="en-IN" sz="2400" b="0" i="0" dirty="0">
                <a:solidFill>
                  <a:srgbClr val="000000"/>
                </a:solidFill>
                <a:effectLst/>
                <a:latin typeface="Vollkorn"/>
              </a:rPr>
              <a:t>It examines the origin of evolution and variation of languages as part of human culture.</a:t>
            </a:r>
            <a:endParaRPr lang="en-IN" sz="2400" b="0" i="0" dirty="0">
              <a:solidFill>
                <a:srgbClr val="777777"/>
              </a:solidFill>
              <a:effectLst/>
              <a:latin typeface="Vollkorn"/>
            </a:endParaRPr>
          </a:p>
          <a:p>
            <a:pPr marL="742950" marR="0" lvl="1" indent="-285750" algn="just">
              <a:buFont typeface="+mj-lt"/>
              <a:buAutoNum type="arabicPeriod"/>
            </a:pPr>
            <a:r>
              <a:rPr lang="en-IN" sz="2400" b="0" i="0" dirty="0">
                <a:solidFill>
                  <a:srgbClr val="000000"/>
                </a:solidFill>
                <a:effectLst/>
                <a:latin typeface="Vollkorn"/>
              </a:rPr>
              <a:t>It examines the structure of language, its use, origin, development, and classification in relation to specific cultures.</a:t>
            </a:r>
            <a:endParaRPr lang="en-IN" sz="2400" b="0" i="0" dirty="0">
              <a:solidFill>
                <a:srgbClr val="777777"/>
              </a:solidFill>
              <a:effectLst/>
              <a:latin typeface="Vollkorn"/>
            </a:endParaRPr>
          </a:p>
          <a:p>
            <a:pPr marL="742950" marR="0" lvl="1" indent="-285750" algn="just">
              <a:buFont typeface="+mj-lt"/>
              <a:buAutoNum type="arabicPeriod"/>
            </a:pPr>
            <a:r>
              <a:rPr lang="en-IN" sz="2400" b="0" i="0" dirty="0">
                <a:solidFill>
                  <a:srgbClr val="000000"/>
                </a:solidFill>
                <a:effectLst/>
                <a:latin typeface="Vollkorn"/>
              </a:rPr>
              <a:t>It studies language as an integral aspect of social life as it is the primary medium of communication and social interaction without which the major social institutions (the family, the law, the polity, and the economy) cannot function in any society.</a:t>
            </a:r>
            <a:endParaRPr lang="en-IN" sz="2400" b="0" i="0" dirty="0">
              <a:solidFill>
                <a:srgbClr val="777777"/>
              </a:solidFill>
              <a:effectLst/>
              <a:latin typeface="Vollkorn"/>
            </a:endParaRPr>
          </a:p>
          <a:p>
            <a:pPr marL="742950" marR="0" lvl="1" indent="-285750" algn="just">
              <a:buFont typeface="+mj-lt"/>
              <a:buAutoNum type="arabicPeriod"/>
            </a:pPr>
            <a:r>
              <a:rPr lang="en-IN" sz="2400" b="0" i="0" dirty="0">
                <a:solidFill>
                  <a:srgbClr val="000000"/>
                </a:solidFill>
                <a:effectLst/>
                <a:latin typeface="Vollkorn"/>
              </a:rPr>
              <a:t>It helps to document the disappearing languages particularly tribal languages or language spoken by only a few numbers of people.</a:t>
            </a:r>
            <a:endParaRPr lang="en-IN" sz="2400" b="0" i="0" dirty="0">
              <a:solidFill>
                <a:srgbClr val="777777"/>
              </a:solidFill>
              <a:effectLst/>
              <a:latin typeface="Vollkorn"/>
            </a:endParaRPr>
          </a:p>
        </p:txBody>
      </p:sp>
    </p:spTree>
    <p:extLst>
      <p:ext uri="{BB962C8B-B14F-4D97-AF65-F5344CB8AC3E}">
        <p14:creationId xmlns:p14="http://schemas.microsoft.com/office/powerpoint/2010/main" val="6289390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F7F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40080" y="411480"/>
            <a:ext cx="10881360" cy="640080"/>
          </a:xfrm>
          <a:prstGeom prst="rect">
            <a:avLst/>
          </a:prstGeom>
          <a:noFill/>
        </p:spPr>
        <p:txBody>
          <a:bodyPr wrap="none">
            <a:spAutoFit/>
          </a:bodyPr>
          <a:lstStyle/>
          <a:p>
            <a:r>
              <a:rPr sz="3000" b="1">
                <a:solidFill>
                  <a:srgbClr val="192D46"/>
                </a:solidFill>
                <a:latin typeface="Aptos Display"/>
              </a:rPr>
              <a:t>How Do Anthropologists Work?</a:t>
            </a:r>
          </a:p>
        </p:txBody>
      </p:sp>
      <p:sp>
        <p:nvSpPr>
          <p:cNvPr id="4" name="Rounded Rectangle 3"/>
          <p:cNvSpPr/>
          <p:nvPr/>
        </p:nvSpPr>
        <p:spPr>
          <a:xfrm>
            <a:off x="594360" y="1417320"/>
            <a:ext cx="3520440" cy="182880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594360" y="1417320"/>
            <a:ext cx="73152" cy="1828800"/>
          </a:xfrm>
          <a:prstGeom prst="rect">
            <a:avLst/>
          </a:prstGeom>
          <a:solidFill>
            <a:srgbClr val="2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22960" y="1581912"/>
            <a:ext cx="3108960" cy="411480"/>
          </a:xfrm>
          <a:prstGeom prst="rect">
            <a:avLst/>
          </a:prstGeom>
          <a:noFill/>
        </p:spPr>
        <p:txBody>
          <a:bodyPr wrap="none">
            <a:spAutoFit/>
          </a:bodyPr>
          <a:lstStyle/>
          <a:p>
            <a:r>
              <a:rPr sz="1700" b="1">
                <a:solidFill>
                  <a:srgbClr val="192D46"/>
                </a:solidFill>
                <a:latin typeface="Aptos Display"/>
              </a:rPr>
              <a:t>Fieldwork</a:t>
            </a:r>
          </a:p>
        </p:txBody>
      </p:sp>
      <p:sp>
        <p:nvSpPr>
          <p:cNvPr id="7" name="TextBox 6"/>
          <p:cNvSpPr txBox="1"/>
          <p:nvPr/>
        </p:nvSpPr>
        <p:spPr>
          <a:xfrm>
            <a:off x="676656" y="2144934"/>
            <a:ext cx="3355848" cy="492443"/>
          </a:xfrm>
          <a:prstGeom prst="rect">
            <a:avLst/>
          </a:prstGeom>
          <a:noFill/>
        </p:spPr>
        <p:txBody>
          <a:bodyPr wrap="square">
            <a:spAutoFit/>
          </a:bodyPr>
          <a:lstStyle/>
          <a:p>
            <a:r>
              <a:rPr sz="1300" dirty="0">
                <a:solidFill>
                  <a:srgbClr val="2D343C"/>
                </a:solidFill>
                <a:latin typeface="Aptos"/>
              </a:rPr>
              <a:t>Close engagement with communities to understand everyday life.</a:t>
            </a:r>
          </a:p>
        </p:txBody>
      </p:sp>
      <p:sp>
        <p:nvSpPr>
          <p:cNvPr id="8" name="Rounded Rectangle 7"/>
          <p:cNvSpPr/>
          <p:nvPr/>
        </p:nvSpPr>
        <p:spPr>
          <a:xfrm>
            <a:off x="4434840" y="1417320"/>
            <a:ext cx="3520440" cy="182880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4434840" y="1417320"/>
            <a:ext cx="73152" cy="1828800"/>
          </a:xfrm>
          <a:prstGeom prst="rect">
            <a:avLst/>
          </a:prstGeom>
          <a:solidFill>
            <a:srgbClr val="D6A0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663440" y="1581912"/>
            <a:ext cx="3108960" cy="411480"/>
          </a:xfrm>
          <a:prstGeom prst="rect">
            <a:avLst/>
          </a:prstGeom>
          <a:noFill/>
        </p:spPr>
        <p:txBody>
          <a:bodyPr wrap="none">
            <a:spAutoFit/>
          </a:bodyPr>
          <a:lstStyle/>
          <a:p>
            <a:r>
              <a:rPr sz="1700" b="1">
                <a:solidFill>
                  <a:srgbClr val="192D46"/>
                </a:solidFill>
                <a:latin typeface="Aptos Display"/>
              </a:rPr>
              <a:t>Participant Observation</a:t>
            </a:r>
          </a:p>
        </p:txBody>
      </p:sp>
      <p:sp>
        <p:nvSpPr>
          <p:cNvPr id="11" name="TextBox 10"/>
          <p:cNvSpPr txBox="1"/>
          <p:nvPr/>
        </p:nvSpPr>
        <p:spPr>
          <a:xfrm>
            <a:off x="4587545" y="2149506"/>
            <a:ext cx="3291840" cy="492443"/>
          </a:xfrm>
          <a:prstGeom prst="rect">
            <a:avLst/>
          </a:prstGeom>
          <a:noFill/>
        </p:spPr>
        <p:txBody>
          <a:bodyPr wrap="square">
            <a:spAutoFit/>
          </a:bodyPr>
          <a:lstStyle/>
          <a:p>
            <a:r>
              <a:rPr sz="1300" dirty="0">
                <a:solidFill>
                  <a:srgbClr val="2D343C"/>
                </a:solidFill>
                <a:latin typeface="Aptos"/>
              </a:rPr>
              <a:t>Observing activities while participating appropriately in social settings.</a:t>
            </a:r>
          </a:p>
        </p:txBody>
      </p:sp>
      <p:sp>
        <p:nvSpPr>
          <p:cNvPr id="12" name="Rounded Rectangle 11"/>
          <p:cNvSpPr/>
          <p:nvPr/>
        </p:nvSpPr>
        <p:spPr>
          <a:xfrm>
            <a:off x="8275320" y="1417320"/>
            <a:ext cx="3520440" cy="182880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8275320" y="1417320"/>
            <a:ext cx="73152" cy="1828800"/>
          </a:xfrm>
          <a:prstGeom prst="rect">
            <a:avLst/>
          </a:prstGeom>
          <a:solidFill>
            <a:srgbClr val="192D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503920" y="1581912"/>
            <a:ext cx="3108960" cy="411480"/>
          </a:xfrm>
          <a:prstGeom prst="rect">
            <a:avLst/>
          </a:prstGeom>
          <a:noFill/>
        </p:spPr>
        <p:txBody>
          <a:bodyPr wrap="none">
            <a:spAutoFit/>
          </a:bodyPr>
          <a:lstStyle/>
          <a:p>
            <a:r>
              <a:rPr sz="1700" b="1">
                <a:solidFill>
                  <a:srgbClr val="192D46"/>
                </a:solidFill>
                <a:latin typeface="Aptos Display"/>
              </a:rPr>
              <a:t>Interviews</a:t>
            </a:r>
          </a:p>
        </p:txBody>
      </p:sp>
      <p:sp>
        <p:nvSpPr>
          <p:cNvPr id="15" name="TextBox 14"/>
          <p:cNvSpPr txBox="1"/>
          <p:nvPr/>
        </p:nvSpPr>
        <p:spPr>
          <a:xfrm>
            <a:off x="8586216" y="2157982"/>
            <a:ext cx="2935224" cy="492443"/>
          </a:xfrm>
          <a:prstGeom prst="rect">
            <a:avLst/>
          </a:prstGeom>
          <a:noFill/>
        </p:spPr>
        <p:txBody>
          <a:bodyPr wrap="square">
            <a:spAutoFit/>
          </a:bodyPr>
          <a:lstStyle/>
          <a:p>
            <a:r>
              <a:rPr sz="1300" dirty="0">
                <a:solidFill>
                  <a:srgbClr val="2D343C"/>
                </a:solidFill>
                <a:latin typeface="Aptos"/>
              </a:rPr>
              <a:t>Collecting detailed perspectives, stories and experiences.</a:t>
            </a:r>
          </a:p>
        </p:txBody>
      </p:sp>
      <p:sp>
        <p:nvSpPr>
          <p:cNvPr id="16" name="Rounded Rectangle 15"/>
          <p:cNvSpPr/>
          <p:nvPr/>
        </p:nvSpPr>
        <p:spPr>
          <a:xfrm>
            <a:off x="594360" y="3657600"/>
            <a:ext cx="3520440" cy="182880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94360" y="3657600"/>
            <a:ext cx="73152" cy="1828800"/>
          </a:xfrm>
          <a:prstGeom prst="rect">
            <a:avLst/>
          </a:prstGeom>
          <a:solidFill>
            <a:srgbClr val="2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822960" y="3822191"/>
            <a:ext cx="3108960" cy="411480"/>
          </a:xfrm>
          <a:prstGeom prst="rect">
            <a:avLst/>
          </a:prstGeom>
          <a:noFill/>
        </p:spPr>
        <p:txBody>
          <a:bodyPr wrap="none">
            <a:spAutoFit/>
          </a:bodyPr>
          <a:lstStyle/>
          <a:p>
            <a:r>
              <a:rPr sz="1700" b="1">
                <a:solidFill>
                  <a:srgbClr val="192D46"/>
                </a:solidFill>
                <a:latin typeface="Aptos Display"/>
              </a:rPr>
              <a:t>Surveys &amp; Data</a:t>
            </a:r>
          </a:p>
        </p:txBody>
      </p:sp>
      <p:sp>
        <p:nvSpPr>
          <p:cNvPr id="19" name="TextBox 18"/>
          <p:cNvSpPr txBox="1"/>
          <p:nvPr/>
        </p:nvSpPr>
        <p:spPr>
          <a:xfrm>
            <a:off x="822960" y="4645151"/>
            <a:ext cx="2843784" cy="492443"/>
          </a:xfrm>
          <a:prstGeom prst="rect">
            <a:avLst/>
          </a:prstGeom>
          <a:noFill/>
        </p:spPr>
        <p:txBody>
          <a:bodyPr wrap="square">
            <a:spAutoFit/>
          </a:bodyPr>
          <a:lstStyle/>
          <a:p>
            <a:r>
              <a:rPr sz="1300" dirty="0">
                <a:solidFill>
                  <a:srgbClr val="2D343C"/>
                </a:solidFill>
                <a:latin typeface="Aptos"/>
              </a:rPr>
              <a:t>Using quantitative methods alongside qualitative evidence.</a:t>
            </a:r>
          </a:p>
        </p:txBody>
      </p:sp>
      <p:sp>
        <p:nvSpPr>
          <p:cNvPr id="20" name="Rounded Rectangle 19"/>
          <p:cNvSpPr/>
          <p:nvPr/>
        </p:nvSpPr>
        <p:spPr>
          <a:xfrm>
            <a:off x="4434840" y="3657600"/>
            <a:ext cx="3520440" cy="182880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4434840" y="3657600"/>
            <a:ext cx="73152" cy="1828800"/>
          </a:xfrm>
          <a:prstGeom prst="rect">
            <a:avLst/>
          </a:prstGeom>
          <a:solidFill>
            <a:srgbClr val="D6A0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4663440" y="3822191"/>
            <a:ext cx="3108960" cy="411480"/>
          </a:xfrm>
          <a:prstGeom prst="rect">
            <a:avLst/>
          </a:prstGeom>
          <a:noFill/>
        </p:spPr>
        <p:txBody>
          <a:bodyPr wrap="none">
            <a:spAutoFit/>
          </a:bodyPr>
          <a:lstStyle/>
          <a:p>
            <a:r>
              <a:rPr sz="1700" b="1">
                <a:solidFill>
                  <a:srgbClr val="192D46"/>
                </a:solidFill>
                <a:latin typeface="Aptos Display"/>
              </a:rPr>
              <a:t>Archaeological Methods</a:t>
            </a:r>
          </a:p>
        </p:txBody>
      </p:sp>
      <p:sp>
        <p:nvSpPr>
          <p:cNvPr id="23" name="TextBox 22"/>
          <p:cNvSpPr txBox="1"/>
          <p:nvPr/>
        </p:nvSpPr>
        <p:spPr>
          <a:xfrm>
            <a:off x="4663440" y="4489704"/>
            <a:ext cx="3020570" cy="492443"/>
          </a:xfrm>
          <a:prstGeom prst="rect">
            <a:avLst/>
          </a:prstGeom>
          <a:noFill/>
        </p:spPr>
        <p:txBody>
          <a:bodyPr wrap="square">
            <a:spAutoFit/>
          </a:bodyPr>
          <a:lstStyle/>
          <a:p>
            <a:r>
              <a:rPr sz="1300" dirty="0">
                <a:solidFill>
                  <a:srgbClr val="2D343C"/>
                </a:solidFill>
                <a:latin typeface="Aptos"/>
              </a:rPr>
              <a:t>Excavation, artifact analysis, dating, GIS and documentation.</a:t>
            </a:r>
          </a:p>
        </p:txBody>
      </p:sp>
      <p:sp>
        <p:nvSpPr>
          <p:cNvPr id="24" name="Rounded Rectangle 23"/>
          <p:cNvSpPr/>
          <p:nvPr/>
        </p:nvSpPr>
        <p:spPr>
          <a:xfrm>
            <a:off x="8275320" y="3657600"/>
            <a:ext cx="3520440" cy="182880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8275320" y="3657600"/>
            <a:ext cx="73152" cy="1828800"/>
          </a:xfrm>
          <a:prstGeom prst="rect">
            <a:avLst/>
          </a:prstGeom>
          <a:solidFill>
            <a:srgbClr val="192D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8503920" y="3822191"/>
            <a:ext cx="3108960" cy="411480"/>
          </a:xfrm>
          <a:prstGeom prst="rect">
            <a:avLst/>
          </a:prstGeom>
          <a:noFill/>
        </p:spPr>
        <p:txBody>
          <a:bodyPr wrap="none">
            <a:spAutoFit/>
          </a:bodyPr>
          <a:lstStyle/>
          <a:p>
            <a:r>
              <a:rPr sz="1700" b="1">
                <a:solidFill>
                  <a:srgbClr val="192D46"/>
                </a:solidFill>
                <a:latin typeface="Aptos Display"/>
              </a:rPr>
              <a:t>Laboratory Methods</a:t>
            </a:r>
          </a:p>
        </p:txBody>
      </p:sp>
      <p:sp>
        <p:nvSpPr>
          <p:cNvPr id="27" name="TextBox 26"/>
          <p:cNvSpPr txBox="1"/>
          <p:nvPr/>
        </p:nvSpPr>
        <p:spPr>
          <a:xfrm>
            <a:off x="8389467" y="4367592"/>
            <a:ext cx="3292145" cy="492443"/>
          </a:xfrm>
          <a:prstGeom prst="rect">
            <a:avLst/>
          </a:prstGeom>
          <a:noFill/>
        </p:spPr>
        <p:txBody>
          <a:bodyPr wrap="square">
            <a:spAutoFit/>
          </a:bodyPr>
          <a:lstStyle/>
          <a:p>
            <a:r>
              <a:rPr sz="1300" dirty="0">
                <a:solidFill>
                  <a:srgbClr val="2D343C"/>
                </a:solidFill>
                <a:latin typeface="Aptos"/>
              </a:rPr>
              <a:t>Studying bones, DNA, biological materials and physical evidence.</a:t>
            </a:r>
          </a:p>
        </p:txBody>
      </p:sp>
      <p:sp>
        <p:nvSpPr>
          <p:cNvPr id="28" name="Rectangle 27"/>
          <p:cNvSpPr/>
          <p:nvPr/>
        </p:nvSpPr>
        <p:spPr>
          <a:xfrm>
            <a:off x="640080" y="6473952"/>
            <a:ext cx="10881360" cy="18288"/>
          </a:xfrm>
          <a:prstGeom prst="rect">
            <a:avLst/>
          </a:prstGeom>
          <a:solidFill>
            <a:srgbClr val="D2D7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p:cNvSpPr txBox="1"/>
          <p:nvPr/>
        </p:nvSpPr>
        <p:spPr>
          <a:xfrm>
            <a:off x="10881360" y="6510528"/>
            <a:ext cx="640080" cy="228600"/>
          </a:xfrm>
          <a:prstGeom prst="rect">
            <a:avLst/>
          </a:prstGeom>
          <a:noFill/>
        </p:spPr>
        <p:txBody>
          <a:bodyPr wrap="none">
            <a:spAutoFit/>
          </a:bodyPr>
          <a:lstStyle/>
          <a:p>
            <a:pPr algn="r"/>
            <a:r>
              <a:rPr sz="900">
                <a:solidFill>
                  <a:srgbClr val="646E78"/>
                </a:solidFill>
              </a:rPr>
              <a:t>10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F7F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40080" y="411480"/>
            <a:ext cx="10881360" cy="640080"/>
          </a:xfrm>
          <a:prstGeom prst="rect">
            <a:avLst/>
          </a:prstGeom>
          <a:noFill/>
        </p:spPr>
        <p:txBody>
          <a:bodyPr wrap="none">
            <a:spAutoFit/>
          </a:bodyPr>
          <a:lstStyle/>
          <a:p>
            <a:r>
              <a:rPr sz="3000" b="1">
                <a:solidFill>
                  <a:srgbClr val="192D46"/>
                </a:solidFill>
                <a:latin typeface="Aptos Display"/>
              </a:rPr>
              <a:t>Scope of Anthropology</a:t>
            </a:r>
          </a:p>
        </p:txBody>
      </p:sp>
      <p:sp>
        <p:nvSpPr>
          <p:cNvPr id="4" name="TextBox 3"/>
          <p:cNvSpPr txBox="1"/>
          <p:nvPr/>
        </p:nvSpPr>
        <p:spPr>
          <a:xfrm>
            <a:off x="658368" y="1024128"/>
            <a:ext cx="10698480" cy="365760"/>
          </a:xfrm>
          <a:prstGeom prst="rect">
            <a:avLst/>
          </a:prstGeom>
          <a:noFill/>
        </p:spPr>
        <p:txBody>
          <a:bodyPr wrap="none">
            <a:spAutoFit/>
          </a:bodyPr>
          <a:lstStyle/>
          <a:p>
            <a:r>
              <a:rPr sz="1300">
                <a:solidFill>
                  <a:srgbClr val="646E78"/>
                </a:solidFill>
                <a:latin typeface="Aptos"/>
              </a:rPr>
              <a:t>Academic, public, applied and professional opportunities.</a:t>
            </a:r>
          </a:p>
        </p:txBody>
      </p:sp>
      <p:sp>
        <p:nvSpPr>
          <p:cNvPr id="5" name="Rounded Rectangle 4"/>
          <p:cNvSpPr/>
          <p:nvPr/>
        </p:nvSpPr>
        <p:spPr>
          <a:xfrm>
            <a:off x="411480" y="1371600"/>
            <a:ext cx="2606040" cy="182880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411480" y="1371600"/>
            <a:ext cx="73152" cy="1828800"/>
          </a:xfrm>
          <a:prstGeom prst="rect">
            <a:avLst/>
          </a:prstGeom>
          <a:solidFill>
            <a:srgbClr val="2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640080" y="1536192"/>
            <a:ext cx="2194560" cy="411480"/>
          </a:xfrm>
          <a:prstGeom prst="rect">
            <a:avLst/>
          </a:prstGeom>
          <a:noFill/>
        </p:spPr>
        <p:txBody>
          <a:bodyPr wrap="none">
            <a:spAutoFit/>
          </a:bodyPr>
          <a:lstStyle/>
          <a:p>
            <a:r>
              <a:rPr sz="1700" b="1">
                <a:solidFill>
                  <a:srgbClr val="192D46"/>
                </a:solidFill>
                <a:latin typeface="Aptos Display"/>
              </a:rPr>
              <a:t>Education &amp; Research</a:t>
            </a:r>
          </a:p>
        </p:txBody>
      </p:sp>
      <p:sp>
        <p:nvSpPr>
          <p:cNvPr id="8" name="TextBox 7"/>
          <p:cNvSpPr txBox="1"/>
          <p:nvPr/>
        </p:nvSpPr>
        <p:spPr>
          <a:xfrm>
            <a:off x="640080" y="2194560"/>
            <a:ext cx="2228394" cy="692497"/>
          </a:xfrm>
          <a:prstGeom prst="rect">
            <a:avLst/>
          </a:prstGeom>
          <a:noFill/>
        </p:spPr>
        <p:txBody>
          <a:bodyPr wrap="square">
            <a:spAutoFit/>
          </a:bodyPr>
          <a:lstStyle/>
          <a:p>
            <a:r>
              <a:rPr sz="1300" b="1" dirty="0">
                <a:solidFill>
                  <a:schemeClr val="tx1">
                    <a:lumMod val="85000"/>
                    <a:lumOff val="15000"/>
                  </a:schemeClr>
                </a:solidFill>
                <a:highlight>
                  <a:srgbClr val="FFFF00"/>
                </a:highlight>
                <a:latin typeface="Arial Black" panose="020B0A04020102020204" pitchFamily="34" charset="0"/>
              </a:rPr>
              <a:t>Universities, colleges, research institutes and think tanks.</a:t>
            </a:r>
          </a:p>
        </p:txBody>
      </p:sp>
      <p:sp>
        <p:nvSpPr>
          <p:cNvPr id="9" name="Rounded Rectangle 8"/>
          <p:cNvSpPr/>
          <p:nvPr/>
        </p:nvSpPr>
        <p:spPr>
          <a:xfrm>
            <a:off x="3319272" y="1371600"/>
            <a:ext cx="2606040" cy="182880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3319272" y="1371600"/>
            <a:ext cx="73152" cy="1828800"/>
          </a:xfrm>
          <a:prstGeom prst="rect">
            <a:avLst/>
          </a:prstGeom>
          <a:solidFill>
            <a:srgbClr val="D6A0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3547872" y="1452753"/>
            <a:ext cx="1652778" cy="615553"/>
          </a:xfrm>
          <a:prstGeom prst="rect">
            <a:avLst/>
          </a:prstGeom>
          <a:noFill/>
        </p:spPr>
        <p:txBody>
          <a:bodyPr wrap="square">
            <a:spAutoFit/>
          </a:bodyPr>
          <a:lstStyle/>
          <a:p>
            <a:r>
              <a:rPr sz="1700" b="1" dirty="0">
                <a:solidFill>
                  <a:srgbClr val="192D46"/>
                </a:solidFill>
                <a:latin typeface="Aptos Display"/>
              </a:rPr>
              <a:t>Government &amp; Civil Services</a:t>
            </a:r>
          </a:p>
        </p:txBody>
      </p:sp>
      <p:sp>
        <p:nvSpPr>
          <p:cNvPr id="12" name="TextBox 11"/>
          <p:cNvSpPr txBox="1"/>
          <p:nvPr/>
        </p:nvSpPr>
        <p:spPr>
          <a:xfrm>
            <a:off x="3487674" y="2209281"/>
            <a:ext cx="2529078" cy="692497"/>
          </a:xfrm>
          <a:prstGeom prst="rect">
            <a:avLst/>
          </a:prstGeom>
          <a:noFill/>
        </p:spPr>
        <p:txBody>
          <a:bodyPr wrap="square">
            <a:spAutoFit/>
          </a:bodyPr>
          <a:lstStyle/>
          <a:p>
            <a:r>
              <a:rPr sz="1300" b="1" dirty="0">
                <a:solidFill>
                  <a:srgbClr val="2D343C"/>
                </a:solidFill>
                <a:highlight>
                  <a:srgbClr val="FFFF00"/>
                </a:highlight>
                <a:latin typeface="Aptos"/>
              </a:rPr>
              <a:t>Policy research, tribal affairs, rural development, social welfare and administration.</a:t>
            </a:r>
          </a:p>
        </p:txBody>
      </p:sp>
      <p:sp>
        <p:nvSpPr>
          <p:cNvPr id="13" name="Rounded Rectangle 12"/>
          <p:cNvSpPr/>
          <p:nvPr/>
        </p:nvSpPr>
        <p:spPr>
          <a:xfrm>
            <a:off x="6227064" y="1371600"/>
            <a:ext cx="2606040" cy="182880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6227064" y="1371600"/>
            <a:ext cx="73152" cy="1828800"/>
          </a:xfrm>
          <a:prstGeom prst="rect">
            <a:avLst/>
          </a:prstGeom>
          <a:solidFill>
            <a:srgbClr val="192D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455664" y="1536192"/>
            <a:ext cx="2194560" cy="411480"/>
          </a:xfrm>
          <a:prstGeom prst="rect">
            <a:avLst/>
          </a:prstGeom>
          <a:noFill/>
        </p:spPr>
        <p:txBody>
          <a:bodyPr wrap="none">
            <a:spAutoFit/>
          </a:bodyPr>
          <a:lstStyle/>
          <a:p>
            <a:r>
              <a:rPr sz="1700" b="1">
                <a:solidFill>
                  <a:srgbClr val="192D46"/>
                </a:solidFill>
                <a:latin typeface="Aptos Display"/>
              </a:rPr>
              <a:t>NGOs &amp; Development</a:t>
            </a:r>
          </a:p>
        </p:txBody>
      </p:sp>
      <p:sp>
        <p:nvSpPr>
          <p:cNvPr id="16" name="TextBox 15"/>
          <p:cNvSpPr txBox="1"/>
          <p:nvPr/>
        </p:nvSpPr>
        <p:spPr>
          <a:xfrm>
            <a:off x="6552628" y="1940966"/>
            <a:ext cx="1954911" cy="1092607"/>
          </a:xfrm>
          <a:prstGeom prst="rect">
            <a:avLst/>
          </a:prstGeom>
          <a:noFill/>
        </p:spPr>
        <p:txBody>
          <a:bodyPr wrap="square">
            <a:spAutoFit/>
          </a:bodyPr>
          <a:lstStyle/>
          <a:p>
            <a:r>
              <a:rPr sz="1300" b="1" dirty="0">
                <a:solidFill>
                  <a:srgbClr val="2D343C"/>
                </a:solidFill>
                <a:highlight>
                  <a:srgbClr val="FFFF00"/>
                </a:highlight>
                <a:latin typeface="Aptos"/>
              </a:rPr>
              <a:t>Community development, livelihoods, education, gender and social-impact programs.</a:t>
            </a:r>
          </a:p>
        </p:txBody>
      </p:sp>
      <p:sp>
        <p:nvSpPr>
          <p:cNvPr id="17" name="Rounded Rectangle 16"/>
          <p:cNvSpPr/>
          <p:nvPr/>
        </p:nvSpPr>
        <p:spPr>
          <a:xfrm>
            <a:off x="9134856" y="1371600"/>
            <a:ext cx="2606040" cy="182880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9134856" y="1371600"/>
            <a:ext cx="73152" cy="1828800"/>
          </a:xfrm>
          <a:prstGeom prst="rect">
            <a:avLst/>
          </a:prstGeom>
          <a:solidFill>
            <a:srgbClr val="2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9363456" y="1536192"/>
            <a:ext cx="2194560" cy="411480"/>
          </a:xfrm>
          <a:prstGeom prst="rect">
            <a:avLst/>
          </a:prstGeom>
          <a:noFill/>
        </p:spPr>
        <p:txBody>
          <a:bodyPr wrap="none">
            <a:spAutoFit/>
          </a:bodyPr>
          <a:lstStyle/>
          <a:p>
            <a:r>
              <a:rPr sz="1700" b="1">
                <a:solidFill>
                  <a:srgbClr val="192D46"/>
                </a:solidFill>
                <a:latin typeface="Aptos Display"/>
              </a:rPr>
              <a:t>Healthcare &amp; Public Health</a:t>
            </a:r>
          </a:p>
        </p:txBody>
      </p:sp>
      <p:sp>
        <p:nvSpPr>
          <p:cNvPr id="20" name="TextBox 19"/>
          <p:cNvSpPr txBox="1"/>
          <p:nvPr/>
        </p:nvSpPr>
        <p:spPr>
          <a:xfrm>
            <a:off x="9473184" y="1912382"/>
            <a:ext cx="2048256" cy="1092607"/>
          </a:xfrm>
          <a:prstGeom prst="rect">
            <a:avLst/>
          </a:prstGeom>
          <a:noFill/>
        </p:spPr>
        <p:txBody>
          <a:bodyPr wrap="square">
            <a:spAutoFit/>
          </a:bodyPr>
          <a:lstStyle/>
          <a:p>
            <a:r>
              <a:rPr sz="1300" b="1" dirty="0">
                <a:solidFill>
                  <a:srgbClr val="2D343C"/>
                </a:solidFill>
                <a:highlight>
                  <a:srgbClr val="FFFF00"/>
                </a:highlight>
                <a:latin typeface="Aptos"/>
              </a:rPr>
              <a:t>Medical anthropology, health behavior, patient experience and community health research.</a:t>
            </a:r>
          </a:p>
        </p:txBody>
      </p:sp>
      <p:sp>
        <p:nvSpPr>
          <p:cNvPr id="21" name="Rounded Rectangle 20"/>
          <p:cNvSpPr/>
          <p:nvPr/>
        </p:nvSpPr>
        <p:spPr>
          <a:xfrm>
            <a:off x="557784" y="3736766"/>
            <a:ext cx="2606040" cy="182880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411480" y="3611880"/>
            <a:ext cx="73152" cy="1828800"/>
          </a:xfrm>
          <a:prstGeom prst="rect">
            <a:avLst/>
          </a:prstGeom>
          <a:solidFill>
            <a:srgbClr val="2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640080" y="3776472"/>
            <a:ext cx="2194560" cy="411480"/>
          </a:xfrm>
          <a:prstGeom prst="rect">
            <a:avLst/>
          </a:prstGeom>
          <a:noFill/>
        </p:spPr>
        <p:txBody>
          <a:bodyPr wrap="none">
            <a:spAutoFit/>
          </a:bodyPr>
          <a:lstStyle/>
          <a:p>
            <a:r>
              <a:rPr sz="1700" b="1">
                <a:solidFill>
                  <a:srgbClr val="192D46"/>
                </a:solidFill>
                <a:latin typeface="Aptos Display"/>
              </a:rPr>
              <a:t>Corporate &amp; UX Research</a:t>
            </a:r>
          </a:p>
        </p:txBody>
      </p:sp>
      <p:sp>
        <p:nvSpPr>
          <p:cNvPr id="24" name="TextBox 23"/>
          <p:cNvSpPr txBox="1"/>
          <p:nvPr/>
        </p:nvSpPr>
        <p:spPr>
          <a:xfrm>
            <a:off x="640080" y="4389120"/>
            <a:ext cx="1969770" cy="892552"/>
          </a:xfrm>
          <a:prstGeom prst="rect">
            <a:avLst/>
          </a:prstGeom>
          <a:noFill/>
        </p:spPr>
        <p:txBody>
          <a:bodyPr wrap="square">
            <a:spAutoFit/>
          </a:bodyPr>
          <a:lstStyle/>
          <a:p>
            <a:r>
              <a:rPr sz="1300" b="1" dirty="0">
                <a:solidFill>
                  <a:srgbClr val="2D343C"/>
                </a:solidFill>
                <a:highlight>
                  <a:srgbClr val="FFFF00"/>
                </a:highlight>
                <a:latin typeface="Aptos"/>
              </a:rPr>
              <a:t>Consumer insights, user research, design research and organizational culture.</a:t>
            </a:r>
          </a:p>
        </p:txBody>
      </p:sp>
      <p:sp>
        <p:nvSpPr>
          <p:cNvPr id="25" name="Rounded Rectangle 24"/>
          <p:cNvSpPr/>
          <p:nvPr/>
        </p:nvSpPr>
        <p:spPr>
          <a:xfrm>
            <a:off x="3319272" y="3611880"/>
            <a:ext cx="2606040" cy="182880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25"/>
          <p:cNvSpPr/>
          <p:nvPr/>
        </p:nvSpPr>
        <p:spPr>
          <a:xfrm>
            <a:off x="3319272" y="3611880"/>
            <a:ext cx="73152" cy="1828800"/>
          </a:xfrm>
          <a:prstGeom prst="rect">
            <a:avLst/>
          </a:prstGeom>
          <a:solidFill>
            <a:srgbClr val="D6A0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3547872" y="3776472"/>
            <a:ext cx="2194560" cy="411480"/>
          </a:xfrm>
          <a:prstGeom prst="rect">
            <a:avLst/>
          </a:prstGeom>
          <a:noFill/>
        </p:spPr>
        <p:txBody>
          <a:bodyPr wrap="none">
            <a:spAutoFit/>
          </a:bodyPr>
          <a:lstStyle/>
          <a:p>
            <a:r>
              <a:rPr sz="1700" b="1">
                <a:solidFill>
                  <a:srgbClr val="192D46"/>
                </a:solidFill>
                <a:latin typeface="Aptos Display"/>
              </a:rPr>
              <a:t>Heritage &amp; Museums</a:t>
            </a:r>
          </a:p>
        </p:txBody>
      </p:sp>
      <p:sp>
        <p:nvSpPr>
          <p:cNvPr id="28" name="TextBox 27"/>
          <p:cNvSpPr txBox="1"/>
          <p:nvPr/>
        </p:nvSpPr>
        <p:spPr>
          <a:xfrm>
            <a:off x="3355848" y="4320453"/>
            <a:ext cx="2386584" cy="892552"/>
          </a:xfrm>
          <a:prstGeom prst="rect">
            <a:avLst/>
          </a:prstGeom>
          <a:noFill/>
        </p:spPr>
        <p:txBody>
          <a:bodyPr wrap="square">
            <a:spAutoFit/>
          </a:bodyPr>
          <a:lstStyle/>
          <a:p>
            <a:r>
              <a:rPr sz="1300" b="1" dirty="0">
                <a:solidFill>
                  <a:srgbClr val="2D343C"/>
                </a:solidFill>
                <a:highlight>
                  <a:srgbClr val="FFFF00"/>
                </a:highlight>
                <a:latin typeface="Aptos"/>
              </a:rPr>
              <a:t>Archaeology, museums, cultural heritage, conservation and interpretation.</a:t>
            </a:r>
          </a:p>
        </p:txBody>
      </p:sp>
      <p:sp>
        <p:nvSpPr>
          <p:cNvPr id="29" name="Rounded Rectangle 28"/>
          <p:cNvSpPr/>
          <p:nvPr/>
        </p:nvSpPr>
        <p:spPr>
          <a:xfrm>
            <a:off x="6227064" y="3611880"/>
            <a:ext cx="2606040" cy="182880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29"/>
          <p:cNvSpPr/>
          <p:nvPr/>
        </p:nvSpPr>
        <p:spPr>
          <a:xfrm>
            <a:off x="6227064" y="3611880"/>
            <a:ext cx="73152" cy="1828800"/>
          </a:xfrm>
          <a:prstGeom prst="rect">
            <a:avLst/>
          </a:prstGeom>
          <a:solidFill>
            <a:srgbClr val="192D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6455664" y="3776472"/>
            <a:ext cx="2194560" cy="411480"/>
          </a:xfrm>
          <a:prstGeom prst="rect">
            <a:avLst/>
          </a:prstGeom>
          <a:noFill/>
        </p:spPr>
        <p:txBody>
          <a:bodyPr wrap="none">
            <a:spAutoFit/>
          </a:bodyPr>
          <a:lstStyle/>
          <a:p>
            <a:r>
              <a:rPr sz="1700" b="1" dirty="0">
                <a:solidFill>
                  <a:srgbClr val="192D46"/>
                </a:solidFill>
                <a:latin typeface="Aptos Display"/>
              </a:rPr>
              <a:t>Forensics</a:t>
            </a:r>
          </a:p>
        </p:txBody>
      </p:sp>
      <p:sp>
        <p:nvSpPr>
          <p:cNvPr id="32" name="TextBox 31"/>
          <p:cNvSpPr txBox="1"/>
          <p:nvPr/>
        </p:nvSpPr>
        <p:spPr>
          <a:xfrm>
            <a:off x="6455664" y="4251960"/>
            <a:ext cx="2194560" cy="692497"/>
          </a:xfrm>
          <a:prstGeom prst="rect">
            <a:avLst/>
          </a:prstGeom>
          <a:noFill/>
        </p:spPr>
        <p:txBody>
          <a:bodyPr wrap="square">
            <a:spAutoFit/>
          </a:bodyPr>
          <a:lstStyle/>
          <a:p>
            <a:r>
              <a:rPr sz="1300" b="1" dirty="0">
                <a:solidFill>
                  <a:srgbClr val="2D343C"/>
                </a:solidFill>
                <a:highlight>
                  <a:srgbClr val="FFFF00"/>
                </a:highlight>
                <a:latin typeface="Aptos"/>
              </a:rPr>
              <a:t>Forensic anthropology, human identification and skeletal analysis.</a:t>
            </a:r>
          </a:p>
        </p:txBody>
      </p:sp>
      <p:sp>
        <p:nvSpPr>
          <p:cNvPr id="33" name="Rounded Rectangle 32"/>
          <p:cNvSpPr/>
          <p:nvPr/>
        </p:nvSpPr>
        <p:spPr>
          <a:xfrm>
            <a:off x="9134856" y="3611880"/>
            <a:ext cx="2606040" cy="182880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Rectangle 33"/>
          <p:cNvSpPr/>
          <p:nvPr/>
        </p:nvSpPr>
        <p:spPr>
          <a:xfrm>
            <a:off x="9134856" y="3611880"/>
            <a:ext cx="73152" cy="1828800"/>
          </a:xfrm>
          <a:prstGeom prst="rect">
            <a:avLst/>
          </a:prstGeom>
          <a:solidFill>
            <a:srgbClr val="2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TextBox 34"/>
          <p:cNvSpPr txBox="1"/>
          <p:nvPr/>
        </p:nvSpPr>
        <p:spPr>
          <a:xfrm>
            <a:off x="9363456" y="3776472"/>
            <a:ext cx="2194560" cy="411480"/>
          </a:xfrm>
          <a:prstGeom prst="rect">
            <a:avLst/>
          </a:prstGeom>
          <a:noFill/>
        </p:spPr>
        <p:txBody>
          <a:bodyPr wrap="none">
            <a:spAutoFit/>
          </a:bodyPr>
          <a:lstStyle/>
          <a:p>
            <a:r>
              <a:rPr sz="1700" b="1">
                <a:solidFill>
                  <a:srgbClr val="192D46"/>
                </a:solidFill>
                <a:latin typeface="Aptos Display"/>
              </a:rPr>
              <a:t>Media &amp; Communication</a:t>
            </a:r>
          </a:p>
        </p:txBody>
      </p:sp>
      <p:sp>
        <p:nvSpPr>
          <p:cNvPr id="36" name="TextBox 35"/>
          <p:cNvSpPr txBox="1"/>
          <p:nvPr/>
        </p:nvSpPr>
        <p:spPr>
          <a:xfrm>
            <a:off x="9363456" y="4251960"/>
            <a:ext cx="1920240" cy="892552"/>
          </a:xfrm>
          <a:prstGeom prst="rect">
            <a:avLst/>
          </a:prstGeom>
          <a:noFill/>
        </p:spPr>
        <p:txBody>
          <a:bodyPr wrap="square">
            <a:spAutoFit/>
          </a:bodyPr>
          <a:lstStyle/>
          <a:p>
            <a:r>
              <a:rPr sz="1300" b="1" dirty="0">
                <a:solidFill>
                  <a:srgbClr val="2D343C"/>
                </a:solidFill>
                <a:highlight>
                  <a:srgbClr val="FFFF00"/>
                </a:highlight>
                <a:latin typeface="Aptos"/>
              </a:rPr>
              <a:t>Cultural research, documentary work and intercultural communication.</a:t>
            </a:r>
          </a:p>
        </p:txBody>
      </p:sp>
      <p:sp>
        <p:nvSpPr>
          <p:cNvPr id="37" name="Rectangle 36"/>
          <p:cNvSpPr/>
          <p:nvPr/>
        </p:nvSpPr>
        <p:spPr>
          <a:xfrm>
            <a:off x="640080" y="6473952"/>
            <a:ext cx="10881360" cy="18288"/>
          </a:xfrm>
          <a:prstGeom prst="rect">
            <a:avLst/>
          </a:prstGeom>
          <a:solidFill>
            <a:srgbClr val="D2D7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10881360" y="6510528"/>
            <a:ext cx="640080" cy="228600"/>
          </a:xfrm>
          <a:prstGeom prst="rect">
            <a:avLst/>
          </a:prstGeom>
          <a:noFill/>
        </p:spPr>
        <p:txBody>
          <a:bodyPr wrap="none">
            <a:spAutoFit/>
          </a:bodyPr>
          <a:lstStyle/>
          <a:p>
            <a:pPr algn="r"/>
            <a:r>
              <a:rPr sz="900">
                <a:solidFill>
                  <a:srgbClr val="646E78"/>
                </a:solidFill>
              </a:rPr>
              <a:t>11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F7F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40080" y="411480"/>
            <a:ext cx="10881360" cy="640080"/>
          </a:xfrm>
          <a:prstGeom prst="rect">
            <a:avLst/>
          </a:prstGeom>
          <a:noFill/>
        </p:spPr>
        <p:txBody>
          <a:bodyPr wrap="none">
            <a:spAutoFit/>
          </a:bodyPr>
          <a:lstStyle/>
          <a:p>
            <a:r>
              <a:rPr sz="3000" b="1">
                <a:solidFill>
                  <a:srgbClr val="192D46"/>
                </a:solidFill>
                <a:latin typeface="Aptos Display"/>
              </a:rPr>
              <a:t>Career Skills Developed Through Anthropology</a:t>
            </a:r>
          </a:p>
        </p:txBody>
      </p:sp>
      <p:sp>
        <p:nvSpPr>
          <p:cNvPr id="4" name="Rounded Rectangle 3"/>
          <p:cNvSpPr/>
          <p:nvPr/>
        </p:nvSpPr>
        <p:spPr>
          <a:xfrm>
            <a:off x="822960" y="1371600"/>
            <a:ext cx="5029200" cy="658368"/>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822960" y="1371600"/>
            <a:ext cx="73152" cy="658368"/>
          </a:xfrm>
          <a:prstGeom prst="rect">
            <a:avLst/>
          </a:prstGeom>
          <a:solidFill>
            <a:srgbClr val="2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051560" y="1536192"/>
            <a:ext cx="4617720" cy="411480"/>
          </a:xfrm>
          <a:prstGeom prst="rect">
            <a:avLst/>
          </a:prstGeom>
          <a:noFill/>
        </p:spPr>
        <p:txBody>
          <a:bodyPr wrap="none">
            <a:spAutoFit/>
          </a:bodyPr>
          <a:lstStyle/>
          <a:p>
            <a:r>
              <a:rPr sz="1700" b="1">
                <a:solidFill>
                  <a:srgbClr val="192D46"/>
                </a:solidFill>
                <a:latin typeface="Aptos Display"/>
              </a:rPr>
              <a:t>Research &amp; fieldwork</a:t>
            </a:r>
          </a:p>
        </p:txBody>
      </p:sp>
      <p:sp>
        <p:nvSpPr>
          <p:cNvPr id="7" name="Rounded Rectangle 6"/>
          <p:cNvSpPr/>
          <p:nvPr/>
        </p:nvSpPr>
        <p:spPr>
          <a:xfrm>
            <a:off x="6309360" y="1371600"/>
            <a:ext cx="5029200" cy="658368"/>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6309360" y="1371600"/>
            <a:ext cx="73152" cy="658368"/>
          </a:xfrm>
          <a:prstGeom prst="rect">
            <a:avLst/>
          </a:prstGeom>
          <a:solidFill>
            <a:srgbClr val="D6A0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6537960" y="1536192"/>
            <a:ext cx="4617720" cy="411480"/>
          </a:xfrm>
          <a:prstGeom prst="rect">
            <a:avLst/>
          </a:prstGeom>
          <a:noFill/>
        </p:spPr>
        <p:txBody>
          <a:bodyPr wrap="none">
            <a:spAutoFit/>
          </a:bodyPr>
          <a:lstStyle/>
          <a:p>
            <a:r>
              <a:rPr sz="1700" b="1">
                <a:solidFill>
                  <a:srgbClr val="192D46"/>
                </a:solidFill>
                <a:latin typeface="Aptos Display"/>
              </a:rPr>
              <a:t>Critical thinking</a:t>
            </a:r>
          </a:p>
        </p:txBody>
      </p:sp>
      <p:sp>
        <p:nvSpPr>
          <p:cNvPr id="10" name="Rounded Rectangle 9"/>
          <p:cNvSpPr/>
          <p:nvPr/>
        </p:nvSpPr>
        <p:spPr>
          <a:xfrm>
            <a:off x="822960" y="2267712"/>
            <a:ext cx="5029200" cy="658368"/>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822960" y="2267712"/>
            <a:ext cx="73152" cy="658368"/>
          </a:xfrm>
          <a:prstGeom prst="rect">
            <a:avLst/>
          </a:prstGeom>
          <a:solidFill>
            <a:srgbClr val="2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051560" y="2432304"/>
            <a:ext cx="4617720" cy="411480"/>
          </a:xfrm>
          <a:prstGeom prst="rect">
            <a:avLst/>
          </a:prstGeom>
          <a:noFill/>
        </p:spPr>
        <p:txBody>
          <a:bodyPr wrap="none">
            <a:spAutoFit/>
          </a:bodyPr>
          <a:lstStyle/>
          <a:p>
            <a:r>
              <a:rPr sz="1700" b="1">
                <a:solidFill>
                  <a:srgbClr val="192D46"/>
                </a:solidFill>
                <a:latin typeface="Aptos Display"/>
              </a:rPr>
              <a:t>Qualitative analysis</a:t>
            </a:r>
          </a:p>
        </p:txBody>
      </p:sp>
      <p:sp>
        <p:nvSpPr>
          <p:cNvPr id="13" name="Rounded Rectangle 12"/>
          <p:cNvSpPr/>
          <p:nvPr/>
        </p:nvSpPr>
        <p:spPr>
          <a:xfrm>
            <a:off x="6309360" y="2267712"/>
            <a:ext cx="5029200" cy="658368"/>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6309360" y="2267712"/>
            <a:ext cx="73152" cy="658368"/>
          </a:xfrm>
          <a:prstGeom prst="rect">
            <a:avLst/>
          </a:prstGeom>
          <a:solidFill>
            <a:srgbClr val="D6A0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537960" y="2432304"/>
            <a:ext cx="4617720" cy="411480"/>
          </a:xfrm>
          <a:prstGeom prst="rect">
            <a:avLst/>
          </a:prstGeom>
          <a:noFill/>
        </p:spPr>
        <p:txBody>
          <a:bodyPr wrap="none">
            <a:spAutoFit/>
          </a:bodyPr>
          <a:lstStyle/>
          <a:p>
            <a:r>
              <a:rPr sz="1700" b="1">
                <a:solidFill>
                  <a:srgbClr val="192D46"/>
                </a:solidFill>
                <a:latin typeface="Aptos Display"/>
              </a:rPr>
              <a:t>Data interpretation</a:t>
            </a:r>
          </a:p>
        </p:txBody>
      </p:sp>
      <p:sp>
        <p:nvSpPr>
          <p:cNvPr id="16" name="Rounded Rectangle 15"/>
          <p:cNvSpPr/>
          <p:nvPr/>
        </p:nvSpPr>
        <p:spPr>
          <a:xfrm>
            <a:off x="822960" y="3163824"/>
            <a:ext cx="5029200" cy="658368"/>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822960" y="3163824"/>
            <a:ext cx="73152" cy="658368"/>
          </a:xfrm>
          <a:prstGeom prst="rect">
            <a:avLst/>
          </a:prstGeom>
          <a:solidFill>
            <a:srgbClr val="2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1051560" y="3328416"/>
            <a:ext cx="4617720" cy="411480"/>
          </a:xfrm>
          <a:prstGeom prst="rect">
            <a:avLst/>
          </a:prstGeom>
          <a:noFill/>
        </p:spPr>
        <p:txBody>
          <a:bodyPr wrap="none">
            <a:spAutoFit/>
          </a:bodyPr>
          <a:lstStyle/>
          <a:p>
            <a:r>
              <a:rPr sz="1700" b="1">
                <a:solidFill>
                  <a:srgbClr val="192D46"/>
                </a:solidFill>
                <a:latin typeface="Aptos Display"/>
              </a:rPr>
              <a:t>Cross-cultural communication</a:t>
            </a:r>
          </a:p>
        </p:txBody>
      </p:sp>
      <p:sp>
        <p:nvSpPr>
          <p:cNvPr id="19" name="Rounded Rectangle 18"/>
          <p:cNvSpPr/>
          <p:nvPr/>
        </p:nvSpPr>
        <p:spPr>
          <a:xfrm>
            <a:off x="6309360" y="3163824"/>
            <a:ext cx="5029200" cy="658368"/>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6309360" y="3163824"/>
            <a:ext cx="73152" cy="658368"/>
          </a:xfrm>
          <a:prstGeom prst="rect">
            <a:avLst/>
          </a:prstGeom>
          <a:solidFill>
            <a:srgbClr val="D6A0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6537960" y="3328416"/>
            <a:ext cx="4617720" cy="411480"/>
          </a:xfrm>
          <a:prstGeom prst="rect">
            <a:avLst/>
          </a:prstGeom>
          <a:noFill/>
        </p:spPr>
        <p:txBody>
          <a:bodyPr wrap="none">
            <a:spAutoFit/>
          </a:bodyPr>
          <a:lstStyle/>
          <a:p>
            <a:r>
              <a:rPr sz="1700" b="1">
                <a:solidFill>
                  <a:srgbClr val="192D46"/>
                </a:solidFill>
                <a:latin typeface="Aptos Display"/>
              </a:rPr>
              <a:t>Interviewing &amp; observation</a:t>
            </a:r>
          </a:p>
        </p:txBody>
      </p:sp>
      <p:sp>
        <p:nvSpPr>
          <p:cNvPr id="22" name="Rounded Rectangle 21"/>
          <p:cNvSpPr/>
          <p:nvPr/>
        </p:nvSpPr>
        <p:spPr>
          <a:xfrm>
            <a:off x="822960" y="4059935"/>
            <a:ext cx="5029200" cy="658368"/>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822960" y="4059935"/>
            <a:ext cx="73152" cy="658368"/>
          </a:xfrm>
          <a:prstGeom prst="rect">
            <a:avLst/>
          </a:prstGeom>
          <a:solidFill>
            <a:srgbClr val="2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1051560" y="4224527"/>
            <a:ext cx="4617720" cy="411480"/>
          </a:xfrm>
          <a:prstGeom prst="rect">
            <a:avLst/>
          </a:prstGeom>
          <a:noFill/>
        </p:spPr>
        <p:txBody>
          <a:bodyPr wrap="none">
            <a:spAutoFit/>
          </a:bodyPr>
          <a:lstStyle/>
          <a:p>
            <a:r>
              <a:rPr sz="1700" b="1">
                <a:solidFill>
                  <a:srgbClr val="192D46"/>
                </a:solidFill>
                <a:latin typeface="Aptos Display"/>
              </a:rPr>
              <a:t>Report writing</a:t>
            </a:r>
          </a:p>
        </p:txBody>
      </p:sp>
      <p:sp>
        <p:nvSpPr>
          <p:cNvPr id="25" name="Rounded Rectangle 24"/>
          <p:cNvSpPr/>
          <p:nvPr/>
        </p:nvSpPr>
        <p:spPr>
          <a:xfrm>
            <a:off x="6309360" y="4059935"/>
            <a:ext cx="5029200" cy="658368"/>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25"/>
          <p:cNvSpPr/>
          <p:nvPr/>
        </p:nvSpPr>
        <p:spPr>
          <a:xfrm>
            <a:off x="6309360" y="4059935"/>
            <a:ext cx="73152" cy="658368"/>
          </a:xfrm>
          <a:prstGeom prst="rect">
            <a:avLst/>
          </a:prstGeom>
          <a:solidFill>
            <a:srgbClr val="D6A0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6537960" y="4224527"/>
            <a:ext cx="4617720" cy="411480"/>
          </a:xfrm>
          <a:prstGeom prst="rect">
            <a:avLst/>
          </a:prstGeom>
          <a:noFill/>
        </p:spPr>
        <p:txBody>
          <a:bodyPr wrap="none">
            <a:spAutoFit/>
          </a:bodyPr>
          <a:lstStyle/>
          <a:p>
            <a:r>
              <a:rPr sz="1700" b="1">
                <a:solidFill>
                  <a:srgbClr val="192D46"/>
                </a:solidFill>
                <a:latin typeface="Aptos Display"/>
              </a:rPr>
              <a:t>Ethical practice</a:t>
            </a:r>
          </a:p>
        </p:txBody>
      </p:sp>
      <p:sp>
        <p:nvSpPr>
          <p:cNvPr id="28" name="Rounded Rectangle 27"/>
          <p:cNvSpPr/>
          <p:nvPr/>
        </p:nvSpPr>
        <p:spPr>
          <a:xfrm>
            <a:off x="822960" y="4956048"/>
            <a:ext cx="5029200" cy="658368"/>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28"/>
          <p:cNvSpPr/>
          <p:nvPr/>
        </p:nvSpPr>
        <p:spPr>
          <a:xfrm>
            <a:off x="822960" y="4956048"/>
            <a:ext cx="73152" cy="658368"/>
          </a:xfrm>
          <a:prstGeom prst="rect">
            <a:avLst/>
          </a:prstGeom>
          <a:solidFill>
            <a:srgbClr val="2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1051560" y="5120640"/>
            <a:ext cx="4617720" cy="411480"/>
          </a:xfrm>
          <a:prstGeom prst="rect">
            <a:avLst/>
          </a:prstGeom>
          <a:noFill/>
        </p:spPr>
        <p:txBody>
          <a:bodyPr wrap="none">
            <a:spAutoFit/>
          </a:bodyPr>
          <a:lstStyle/>
          <a:p>
            <a:r>
              <a:rPr sz="1700" b="1">
                <a:solidFill>
                  <a:srgbClr val="192D46"/>
                </a:solidFill>
                <a:latin typeface="Aptos Display"/>
              </a:rPr>
              <a:t>Problem solving</a:t>
            </a:r>
          </a:p>
        </p:txBody>
      </p:sp>
      <p:sp>
        <p:nvSpPr>
          <p:cNvPr id="31" name="Rounded Rectangle 30"/>
          <p:cNvSpPr/>
          <p:nvPr/>
        </p:nvSpPr>
        <p:spPr>
          <a:xfrm>
            <a:off x="6309360" y="4956048"/>
            <a:ext cx="5029200" cy="658368"/>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ectangle 31"/>
          <p:cNvSpPr/>
          <p:nvPr/>
        </p:nvSpPr>
        <p:spPr>
          <a:xfrm>
            <a:off x="6309360" y="4956048"/>
            <a:ext cx="73152" cy="658368"/>
          </a:xfrm>
          <a:prstGeom prst="rect">
            <a:avLst/>
          </a:prstGeom>
          <a:solidFill>
            <a:srgbClr val="D6A0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p:cNvSpPr txBox="1"/>
          <p:nvPr/>
        </p:nvSpPr>
        <p:spPr>
          <a:xfrm>
            <a:off x="6537960" y="5120640"/>
            <a:ext cx="4617720" cy="411480"/>
          </a:xfrm>
          <a:prstGeom prst="rect">
            <a:avLst/>
          </a:prstGeom>
          <a:noFill/>
        </p:spPr>
        <p:txBody>
          <a:bodyPr wrap="none">
            <a:spAutoFit/>
          </a:bodyPr>
          <a:lstStyle/>
          <a:p>
            <a:r>
              <a:rPr sz="1700" b="1">
                <a:solidFill>
                  <a:srgbClr val="192D46"/>
                </a:solidFill>
                <a:latin typeface="Aptos Display"/>
              </a:rPr>
              <a:t>Teamwork &amp; collaboration</a:t>
            </a:r>
          </a:p>
        </p:txBody>
      </p:sp>
      <p:sp>
        <p:nvSpPr>
          <p:cNvPr id="34" name="TextBox 33"/>
          <p:cNvSpPr txBox="1"/>
          <p:nvPr/>
        </p:nvSpPr>
        <p:spPr>
          <a:xfrm>
            <a:off x="914400" y="5806440"/>
            <a:ext cx="10058400" cy="411480"/>
          </a:xfrm>
          <a:prstGeom prst="rect">
            <a:avLst/>
          </a:prstGeom>
          <a:noFill/>
        </p:spPr>
        <p:txBody>
          <a:bodyPr wrap="none">
            <a:spAutoFit/>
          </a:bodyPr>
          <a:lstStyle/>
          <a:p>
            <a:r>
              <a:rPr sz="1600">
                <a:solidFill>
                  <a:srgbClr val="2D343C"/>
                </a:solidFill>
              </a:rPr>
              <a:t>These skills are transferable across academic, government, development, research and private-sector careers.</a:t>
            </a:r>
          </a:p>
        </p:txBody>
      </p:sp>
      <p:sp>
        <p:nvSpPr>
          <p:cNvPr id="35" name="Rectangle 34"/>
          <p:cNvSpPr/>
          <p:nvPr/>
        </p:nvSpPr>
        <p:spPr>
          <a:xfrm>
            <a:off x="640080" y="6473952"/>
            <a:ext cx="10881360" cy="18288"/>
          </a:xfrm>
          <a:prstGeom prst="rect">
            <a:avLst/>
          </a:prstGeom>
          <a:solidFill>
            <a:srgbClr val="D2D7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35"/>
          <p:cNvSpPr txBox="1"/>
          <p:nvPr/>
        </p:nvSpPr>
        <p:spPr>
          <a:xfrm>
            <a:off x="10881360" y="6510528"/>
            <a:ext cx="640080" cy="228600"/>
          </a:xfrm>
          <a:prstGeom prst="rect">
            <a:avLst/>
          </a:prstGeom>
          <a:noFill/>
        </p:spPr>
        <p:txBody>
          <a:bodyPr wrap="none">
            <a:spAutoFit/>
          </a:bodyPr>
          <a:lstStyle/>
          <a:p>
            <a:pPr algn="r"/>
            <a:r>
              <a:rPr sz="900">
                <a:solidFill>
                  <a:srgbClr val="646E78"/>
                </a:solidFill>
              </a:rPr>
              <a:t>12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F7F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40080" y="411480"/>
            <a:ext cx="10881360" cy="640080"/>
          </a:xfrm>
          <a:prstGeom prst="rect">
            <a:avLst/>
          </a:prstGeom>
          <a:noFill/>
        </p:spPr>
        <p:txBody>
          <a:bodyPr wrap="none">
            <a:spAutoFit/>
          </a:bodyPr>
          <a:lstStyle/>
          <a:p>
            <a:r>
              <a:rPr sz="3000" b="1">
                <a:solidFill>
                  <a:srgbClr val="192D46"/>
                </a:solidFill>
                <a:latin typeface="Aptos Display"/>
              </a:rPr>
              <a:t>Anthropology in India</a:t>
            </a:r>
          </a:p>
        </p:txBody>
      </p:sp>
      <p:sp>
        <p:nvSpPr>
          <p:cNvPr id="4" name="TextBox 3"/>
          <p:cNvSpPr txBox="1"/>
          <p:nvPr/>
        </p:nvSpPr>
        <p:spPr>
          <a:xfrm>
            <a:off x="822960" y="1554480"/>
            <a:ext cx="10424160" cy="4389120"/>
          </a:xfrm>
          <a:prstGeom prst="rect">
            <a:avLst/>
          </a:prstGeom>
          <a:noFill/>
        </p:spPr>
        <p:txBody>
          <a:bodyPr wrap="square">
            <a:spAutoFit/>
          </a:bodyPr>
          <a:lstStyle/>
          <a:p>
            <a:pPr>
              <a:spcAft>
                <a:spcPts val="1200"/>
              </a:spcAft>
              <a:defRPr sz="2100">
                <a:solidFill>
                  <a:srgbClr val="2D343C"/>
                </a:solidFill>
                <a:latin typeface="Aptos"/>
              </a:defRPr>
            </a:pPr>
            <a:r>
              <a:t>• Indian anthropology has a strong tradition of studying tribal, rural and urban communities, social institutions and cultural change.</a:t>
            </a:r>
          </a:p>
          <a:p>
            <a:pPr>
              <a:spcAft>
                <a:spcPts val="1200"/>
              </a:spcAft>
              <a:defRPr sz="2100">
                <a:solidFill>
                  <a:srgbClr val="2D343C"/>
                </a:solidFill>
                <a:latin typeface="Aptos"/>
              </a:defRPr>
            </a:pPr>
            <a:r>
              <a:t>• It contributes to research on tribal development, social policy, health, migration, identity, heritage and human diversity.</a:t>
            </a:r>
          </a:p>
          <a:p>
            <a:pPr>
              <a:spcAft>
                <a:spcPts val="1200"/>
              </a:spcAft>
              <a:defRPr sz="2100">
                <a:solidFill>
                  <a:srgbClr val="2D343C"/>
                </a:solidFill>
                <a:latin typeface="Aptos"/>
              </a:defRPr>
            </a:pPr>
            <a:r>
              <a:t>• Anthropological knowledge can support culturally sensitive public programs and community-based development.</a:t>
            </a:r>
          </a:p>
          <a:p>
            <a:pPr>
              <a:spcAft>
                <a:spcPts val="1200"/>
              </a:spcAft>
              <a:defRPr sz="2100">
                <a:solidFill>
                  <a:srgbClr val="2D343C"/>
                </a:solidFill>
                <a:latin typeface="Aptos"/>
              </a:defRPr>
            </a:pPr>
            <a:r>
              <a:t>• For students, the subject can connect academic study with research, teaching, public service, development work and applied careers.</a:t>
            </a:r>
          </a:p>
        </p:txBody>
      </p:sp>
      <p:sp>
        <p:nvSpPr>
          <p:cNvPr id="5" name="Rectangle 4"/>
          <p:cNvSpPr/>
          <p:nvPr/>
        </p:nvSpPr>
        <p:spPr>
          <a:xfrm>
            <a:off x="640080" y="6473952"/>
            <a:ext cx="10881360" cy="18288"/>
          </a:xfrm>
          <a:prstGeom prst="rect">
            <a:avLst/>
          </a:prstGeom>
          <a:solidFill>
            <a:srgbClr val="D2D7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0881360" y="6510528"/>
            <a:ext cx="640080" cy="228600"/>
          </a:xfrm>
          <a:prstGeom prst="rect">
            <a:avLst/>
          </a:prstGeom>
          <a:noFill/>
        </p:spPr>
        <p:txBody>
          <a:bodyPr wrap="none">
            <a:spAutoFit/>
          </a:bodyPr>
          <a:lstStyle/>
          <a:p>
            <a:pPr algn="r"/>
            <a:r>
              <a:rPr sz="900">
                <a:solidFill>
                  <a:srgbClr val="646E78"/>
                </a:solidFill>
              </a:rPr>
              <a:t>13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192D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822960" y="914400"/>
            <a:ext cx="10515600" cy="822960"/>
          </a:xfrm>
          <a:prstGeom prst="rect">
            <a:avLst/>
          </a:prstGeom>
          <a:noFill/>
        </p:spPr>
        <p:txBody>
          <a:bodyPr wrap="none">
            <a:spAutoFit/>
          </a:bodyPr>
          <a:lstStyle/>
          <a:p>
            <a:r>
              <a:rPr sz="3400" b="1">
                <a:solidFill>
                  <a:srgbClr val="FFFFFF"/>
                </a:solidFill>
              </a:rPr>
              <a:t>Why Study Anthropology?</a:t>
            </a:r>
          </a:p>
        </p:txBody>
      </p:sp>
      <p:sp>
        <p:nvSpPr>
          <p:cNvPr id="4" name="TextBox 3"/>
          <p:cNvSpPr txBox="1"/>
          <p:nvPr/>
        </p:nvSpPr>
        <p:spPr>
          <a:xfrm>
            <a:off x="914400" y="1828800"/>
            <a:ext cx="10058400" cy="3474720"/>
          </a:xfrm>
          <a:prstGeom prst="rect">
            <a:avLst/>
          </a:prstGeom>
          <a:noFill/>
        </p:spPr>
        <p:txBody>
          <a:bodyPr wrap="square">
            <a:spAutoFit/>
          </a:bodyPr>
          <a:lstStyle/>
          <a:p>
            <a:pPr>
              <a:spcAft>
                <a:spcPts val="1200"/>
              </a:spcAft>
              <a:defRPr sz="2100">
                <a:solidFill>
                  <a:srgbClr val="FFFFFF"/>
                </a:solidFill>
              </a:defRPr>
            </a:pPr>
            <a:r>
              <a:t>• It provides a holistic understanding of human beings.</a:t>
            </a:r>
          </a:p>
          <a:p>
            <a:pPr>
              <a:spcAft>
                <a:spcPts val="1200"/>
              </a:spcAft>
              <a:defRPr sz="2100">
                <a:solidFill>
                  <a:srgbClr val="FFFFFF"/>
                </a:solidFill>
              </a:defRPr>
            </a:pPr>
            <a:r>
              <a:t>• It connects biology, culture, language, society and the past.</a:t>
            </a:r>
          </a:p>
          <a:p>
            <a:pPr>
              <a:spcAft>
                <a:spcPts val="1200"/>
              </a:spcAft>
              <a:defRPr sz="2100">
                <a:solidFill>
                  <a:srgbClr val="FFFFFF"/>
                </a:solidFill>
              </a:defRPr>
            </a:pPr>
            <a:r>
              <a:t>• It develops strong research and communication skills.</a:t>
            </a:r>
          </a:p>
          <a:p>
            <a:pPr>
              <a:spcAft>
                <a:spcPts val="1200"/>
              </a:spcAft>
              <a:defRPr sz="2100">
                <a:solidFill>
                  <a:srgbClr val="FFFFFF"/>
                </a:solidFill>
              </a:defRPr>
            </a:pPr>
            <a:r>
              <a:t>• Its scope extends from universities and museums to government, NGOs, healthcare and industry.</a:t>
            </a:r>
          </a:p>
          <a:p>
            <a:pPr>
              <a:spcAft>
                <a:spcPts val="1200"/>
              </a:spcAft>
              <a:defRPr sz="2100">
                <a:solidFill>
                  <a:srgbClr val="FFFFFF"/>
                </a:solidFill>
              </a:defRPr>
            </a:pPr>
            <a:r>
              <a:t>• Anthropology teaches us to understand human diversity with evidence, context and empathy.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C6CFAF-E046-3BE1-0E52-325E6830906F}"/>
              </a:ext>
            </a:extLst>
          </p:cNvPr>
          <p:cNvSpPr txBox="1"/>
          <p:nvPr/>
        </p:nvSpPr>
        <p:spPr>
          <a:xfrm>
            <a:off x="284672" y="301925"/>
            <a:ext cx="11274724" cy="6247864"/>
          </a:xfrm>
          <a:prstGeom prst="rect">
            <a:avLst/>
          </a:prstGeom>
          <a:noFill/>
        </p:spPr>
        <p:txBody>
          <a:bodyPr wrap="square">
            <a:spAutoFit/>
          </a:bodyPr>
          <a:lstStyle/>
          <a:p>
            <a:pPr marL="342900" marR="0" lvl="0" indent="-342900" algn="just">
              <a:buFont typeface="Arial" panose="020B0604020202020204" pitchFamily="34" charset="0"/>
              <a:buChar char="•"/>
            </a:pPr>
            <a:r>
              <a:rPr lang="en-IN" sz="2000" b="1" i="0" dirty="0">
                <a:solidFill>
                  <a:srgbClr val="102136"/>
                </a:solidFill>
                <a:effectLst/>
                <a:latin typeface="Roboto" panose="02000000000000000000" pitchFamily="2" charset="0"/>
              </a:rPr>
              <a:t>Environmental Anthropology</a:t>
            </a:r>
            <a:r>
              <a:rPr lang="en-IN" sz="2000" b="0" i="0" dirty="0">
                <a:solidFill>
                  <a:srgbClr val="102136"/>
                </a:solidFill>
                <a:effectLst/>
                <a:latin typeface="Roboto" panose="02000000000000000000" pitchFamily="2" charset="0"/>
              </a:rPr>
              <a:t>: With increasing awareness  of environmental challenges, Anthropologists are exploring the interactions between human societies and their environments. This includes studying issues such as climate change, sustainable practices, and the impact of human activities on ecosystems.</a:t>
            </a:r>
          </a:p>
          <a:p>
            <a:pPr marL="342900" marR="0" lvl="0" indent="-342900" algn="just">
              <a:buFont typeface="Arial" panose="020B0604020202020204" pitchFamily="34" charset="0"/>
              <a:buChar char="•"/>
            </a:pPr>
            <a:r>
              <a:rPr lang="en-IN" sz="2000" b="1" i="0" dirty="0">
                <a:solidFill>
                  <a:srgbClr val="102136"/>
                </a:solidFill>
                <a:effectLst/>
                <a:latin typeface="Roboto" panose="02000000000000000000" pitchFamily="2" charset="0"/>
              </a:rPr>
              <a:t>Digital Anthropology:</a:t>
            </a:r>
            <a:r>
              <a:rPr lang="en-IN" sz="2000" b="0" i="0" dirty="0">
                <a:solidFill>
                  <a:srgbClr val="102136"/>
                </a:solidFill>
                <a:effectLst/>
                <a:latin typeface="Roboto" panose="02000000000000000000" pitchFamily="2" charset="0"/>
              </a:rPr>
              <a:t> The growing influence of digital  technologies on society has led to the emergence of digital anthropology. This field examines how digital platforms, virtual communities, and online  interactions shape social relationships, identities, and cultural practices.</a:t>
            </a:r>
          </a:p>
          <a:p>
            <a:pPr marL="342900" marR="0" lvl="0" indent="-342900" algn="just">
              <a:buFont typeface="Arial" panose="020B0604020202020204" pitchFamily="34" charset="0"/>
              <a:buChar char="•"/>
            </a:pPr>
            <a:r>
              <a:rPr lang="en-IN" sz="2000" b="1" i="0" dirty="0">
                <a:solidFill>
                  <a:srgbClr val="102136"/>
                </a:solidFill>
                <a:effectLst/>
                <a:latin typeface="Roboto" panose="02000000000000000000" pitchFamily="2" charset="0"/>
              </a:rPr>
              <a:t>Medical Anthropology: </a:t>
            </a:r>
            <a:r>
              <a:rPr lang="en-IN" sz="2000" b="0" i="0" dirty="0">
                <a:solidFill>
                  <a:srgbClr val="102136"/>
                </a:solidFill>
                <a:effectLst/>
                <a:latin typeface="Roboto" panose="02000000000000000000" pitchFamily="2" charset="0"/>
              </a:rPr>
              <a:t>Medical Anthropology explores the social, Cultural, and political dimensions of health and illness. This field examines topics such as healthcare systems, healing practices, and the social  determinants of health.</a:t>
            </a:r>
          </a:p>
          <a:p>
            <a:pPr marL="342900" marR="0" lvl="0" indent="-342900" algn="just">
              <a:buFont typeface="Arial" panose="020B0604020202020204" pitchFamily="34" charset="0"/>
              <a:buChar char="•"/>
            </a:pPr>
            <a:r>
              <a:rPr lang="en-IN" sz="2000" b="1" i="0" dirty="0">
                <a:solidFill>
                  <a:srgbClr val="102136"/>
                </a:solidFill>
                <a:effectLst/>
                <a:latin typeface="Roboto" panose="02000000000000000000" pitchFamily="2" charset="0"/>
              </a:rPr>
              <a:t>Applied Anthropology:</a:t>
            </a:r>
            <a:r>
              <a:rPr lang="en-IN" sz="2000" b="0" i="0" dirty="0">
                <a:solidFill>
                  <a:srgbClr val="102136"/>
                </a:solidFill>
                <a:effectLst/>
                <a:latin typeface="Roboto" panose="02000000000000000000" pitchFamily="2" charset="0"/>
              </a:rPr>
              <a:t> Applied anthropology involves using anthropological insights and methods to address practical problems and contribute to real-world issues. This includes working in areas such as public policy, Social justice,  community development, and organisational consulting.</a:t>
            </a:r>
          </a:p>
          <a:p>
            <a:pPr marL="342900" lvl="0" indent="-342900">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Visual Anthropology</a:t>
            </a:r>
            <a:r>
              <a:rPr lang="en-IN" sz="2000" dirty="0">
                <a:latin typeface="Times New Roman" panose="02020603050405020304" pitchFamily="18" charset="0"/>
                <a:cs typeface="Times New Roman" panose="02020603050405020304" pitchFamily="18" charset="0"/>
              </a:rPr>
              <a:t>: Uses photography, film, and new media to document, </a:t>
            </a:r>
            <a:r>
              <a:rPr lang="en-IN" sz="2000" dirty="0" err="1">
                <a:latin typeface="Times New Roman" panose="02020603050405020304" pitchFamily="18" charset="0"/>
                <a:cs typeface="Times New Roman" panose="02020603050405020304" pitchFamily="18" charset="0"/>
              </a:rPr>
              <a:t>analyze</a:t>
            </a:r>
            <a:r>
              <a:rPr lang="en-IN" sz="2000" dirty="0">
                <a:latin typeface="Times New Roman" panose="02020603050405020304" pitchFamily="18" charset="0"/>
                <a:cs typeface="Times New Roman" panose="02020603050405020304" pitchFamily="18" charset="0"/>
              </a:rPr>
              <a:t>, and communicate cultural </a:t>
            </a:r>
            <a:r>
              <a:rPr lang="en-IN" sz="2000" dirty="0" err="1">
                <a:latin typeface="Times New Roman" panose="02020603050405020304" pitchFamily="18" charset="0"/>
                <a:cs typeface="Times New Roman" panose="02020603050405020304" pitchFamily="18" charset="0"/>
              </a:rPr>
              <a:t>behaviors</a:t>
            </a:r>
            <a:r>
              <a:rPr lang="en-IN" sz="2000" dirty="0">
                <a:latin typeface="Times New Roman" panose="02020603050405020304" pitchFamily="18" charset="0"/>
                <a:cs typeface="Times New Roman" panose="02020603050405020304" pitchFamily="18" charset="0"/>
              </a:rPr>
              <a:t> and stories.</a:t>
            </a:r>
          </a:p>
          <a:p>
            <a:pPr marL="342900" lvl="0" indent="-342900">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Public Anthropology</a:t>
            </a:r>
            <a:r>
              <a:rPr lang="en-IN" sz="2000" dirty="0">
                <a:latin typeface="Times New Roman" panose="02020603050405020304" pitchFamily="18" charset="0"/>
                <a:cs typeface="Times New Roman" panose="02020603050405020304" pitchFamily="18" charset="0"/>
              </a:rPr>
              <a:t>: Translates anthropological research into actionable solutions for public policy, social justice, and community advocacy. </a:t>
            </a:r>
          </a:p>
          <a:p>
            <a:pPr marL="342900" marR="0" lvl="0" indent="-342900" algn="just">
              <a:buFont typeface="Arial" panose="020B0604020202020204" pitchFamily="34" charset="0"/>
              <a:buChar char="•"/>
            </a:pPr>
            <a:endParaRPr lang="en-IN" sz="2000" b="0" i="0" dirty="0">
              <a:solidFill>
                <a:srgbClr val="102136"/>
              </a:solidFill>
              <a:effectLst/>
              <a:latin typeface="Roboto" panose="02000000000000000000" pitchFamily="2" charset="0"/>
            </a:endParaRPr>
          </a:p>
        </p:txBody>
      </p:sp>
    </p:spTree>
    <p:extLst>
      <p:ext uri="{BB962C8B-B14F-4D97-AF65-F5344CB8AC3E}">
        <p14:creationId xmlns:p14="http://schemas.microsoft.com/office/powerpoint/2010/main" val="1119476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9540C3-15B2-35F8-E87B-61FA19447A6C}"/>
              </a:ext>
            </a:extLst>
          </p:cNvPr>
          <p:cNvPicPr>
            <a:picLocks noChangeAspect="1"/>
          </p:cNvPicPr>
          <p:nvPr/>
        </p:nvPicPr>
        <p:blipFill>
          <a:blip r:embed="rId2"/>
          <a:stretch>
            <a:fillRect/>
          </a:stretch>
        </p:blipFill>
        <p:spPr>
          <a:xfrm>
            <a:off x="215661" y="524442"/>
            <a:ext cx="4459857" cy="6040259"/>
          </a:xfrm>
          <a:prstGeom prst="rect">
            <a:avLst/>
          </a:prstGeom>
        </p:spPr>
      </p:pic>
      <p:pic>
        <p:nvPicPr>
          <p:cNvPr id="5" name="Picture 4">
            <a:extLst>
              <a:ext uri="{FF2B5EF4-FFF2-40B4-BE49-F238E27FC236}">
                <a16:creationId xmlns:a16="http://schemas.microsoft.com/office/drawing/2014/main" id="{42C14F5F-A457-BBA2-B335-D300F2439FFE}"/>
              </a:ext>
            </a:extLst>
          </p:cNvPr>
          <p:cNvPicPr>
            <a:picLocks noChangeAspect="1"/>
          </p:cNvPicPr>
          <p:nvPr/>
        </p:nvPicPr>
        <p:blipFill>
          <a:blip r:embed="rId3"/>
          <a:stretch>
            <a:fillRect/>
          </a:stretch>
        </p:blipFill>
        <p:spPr>
          <a:xfrm>
            <a:off x="5070569" y="1536303"/>
            <a:ext cx="7009287" cy="5072332"/>
          </a:xfrm>
          <a:prstGeom prst="rect">
            <a:avLst/>
          </a:prstGeom>
        </p:spPr>
      </p:pic>
      <p:sp>
        <p:nvSpPr>
          <p:cNvPr id="7" name="TextBox 6">
            <a:extLst>
              <a:ext uri="{FF2B5EF4-FFF2-40B4-BE49-F238E27FC236}">
                <a16:creationId xmlns:a16="http://schemas.microsoft.com/office/drawing/2014/main" id="{656CB67A-207F-7338-F04F-0D1EA7AA28C5}"/>
              </a:ext>
            </a:extLst>
          </p:cNvPr>
          <p:cNvSpPr txBox="1"/>
          <p:nvPr/>
        </p:nvSpPr>
        <p:spPr>
          <a:xfrm>
            <a:off x="1438" y="35308"/>
            <a:ext cx="6094562" cy="400110"/>
          </a:xfrm>
          <a:prstGeom prst="rect">
            <a:avLst/>
          </a:prstGeom>
          <a:noFill/>
        </p:spPr>
        <p:txBody>
          <a:bodyPr wrap="square">
            <a:spAutoFit/>
          </a:bodyPr>
          <a:lstStyle/>
          <a:p>
            <a:r>
              <a:rPr lang="en-IN" sz="2000" b="1" dirty="0">
                <a:solidFill>
                  <a:srgbClr val="C00000"/>
                </a:solidFill>
              </a:rPr>
              <a:t>Foundational or philosophical "father of anthropology</a:t>
            </a:r>
          </a:p>
        </p:txBody>
      </p:sp>
      <p:sp>
        <p:nvSpPr>
          <p:cNvPr id="9" name="TextBox 8">
            <a:extLst>
              <a:ext uri="{FF2B5EF4-FFF2-40B4-BE49-F238E27FC236}">
                <a16:creationId xmlns:a16="http://schemas.microsoft.com/office/drawing/2014/main" id="{F054BB73-3EE2-28EF-2030-925399953CDF}"/>
              </a:ext>
            </a:extLst>
          </p:cNvPr>
          <p:cNvSpPr txBox="1"/>
          <p:nvPr/>
        </p:nvSpPr>
        <p:spPr>
          <a:xfrm>
            <a:off x="6067246" y="1010092"/>
            <a:ext cx="6124754" cy="461665"/>
          </a:xfrm>
          <a:prstGeom prst="rect">
            <a:avLst/>
          </a:prstGeom>
          <a:noFill/>
        </p:spPr>
        <p:txBody>
          <a:bodyPr wrap="square">
            <a:spAutoFit/>
          </a:bodyPr>
          <a:lstStyle/>
          <a:p>
            <a:r>
              <a:rPr lang="en-IN" sz="2400" b="1" dirty="0">
                <a:solidFill>
                  <a:srgbClr val="C00000"/>
                </a:solidFill>
              </a:rPr>
              <a:t>Father of cultural anthropology</a:t>
            </a:r>
          </a:p>
        </p:txBody>
      </p:sp>
    </p:spTree>
    <p:extLst>
      <p:ext uri="{BB962C8B-B14F-4D97-AF65-F5344CB8AC3E}">
        <p14:creationId xmlns:p14="http://schemas.microsoft.com/office/powerpoint/2010/main" val="2874143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11CB07-6309-E2AA-91E8-55605C872BEF}"/>
              </a:ext>
            </a:extLst>
          </p:cNvPr>
          <p:cNvSpPr txBox="1"/>
          <p:nvPr/>
        </p:nvSpPr>
        <p:spPr>
          <a:xfrm>
            <a:off x="923026" y="983411"/>
            <a:ext cx="10627744" cy="5078313"/>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References-</a:t>
            </a:r>
          </a:p>
          <a:p>
            <a:endParaRPr lang="en-IN" b="1" dirty="0"/>
          </a:p>
          <a:p>
            <a:pPr lvl="0"/>
            <a:r>
              <a:rPr lang="en-IN" b="1" dirty="0">
                <a:latin typeface="Times New Roman" panose="02020603050405020304" pitchFamily="18" charset="0"/>
                <a:cs typeface="Times New Roman" panose="02020603050405020304" pitchFamily="18" charset="0"/>
              </a:rPr>
              <a:t>Ember, C. R., Ember, M., &amp; Peregrine, P. N.</a:t>
            </a:r>
            <a:r>
              <a:rPr lang="en-IN" dirty="0">
                <a:latin typeface="Times New Roman" panose="02020603050405020304" pitchFamily="18" charset="0"/>
                <a:cs typeface="Times New Roman" panose="02020603050405020304" pitchFamily="18" charset="0"/>
              </a:rPr>
              <a:t> — </a:t>
            </a:r>
            <a:r>
              <a:rPr lang="en-IN" i="1" dirty="0">
                <a:latin typeface="Times New Roman" panose="02020603050405020304" pitchFamily="18" charset="0"/>
                <a:cs typeface="Times New Roman" panose="02020603050405020304" pitchFamily="18" charset="0"/>
              </a:rPr>
              <a:t>Anthropology</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A comprehensive introduction covering biological, cultural, archaeological, and linguistic anthropology. </a:t>
            </a:r>
          </a:p>
          <a:p>
            <a:pPr lvl="0"/>
            <a:r>
              <a:rPr lang="en-IN" b="1" dirty="0">
                <a:latin typeface="Times New Roman" panose="02020603050405020304" pitchFamily="18" charset="0"/>
                <a:cs typeface="Times New Roman" panose="02020603050405020304" pitchFamily="18" charset="0"/>
              </a:rPr>
              <a:t>Kottak, C. P.</a:t>
            </a:r>
            <a:r>
              <a:rPr lang="en-IN" dirty="0">
                <a:latin typeface="Times New Roman" panose="02020603050405020304" pitchFamily="18" charset="0"/>
                <a:cs typeface="Times New Roman" panose="02020603050405020304" pitchFamily="18" charset="0"/>
              </a:rPr>
              <a:t> — </a:t>
            </a:r>
            <a:r>
              <a:rPr lang="en-IN" i="1" dirty="0">
                <a:latin typeface="Times New Roman" panose="02020603050405020304" pitchFamily="18" charset="0"/>
                <a:cs typeface="Times New Roman" panose="02020603050405020304" pitchFamily="18" charset="0"/>
              </a:rPr>
              <a:t>Anthropology: The Exploration of Human Diversity</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Very useful for understanding the scope, branches, and basic concepts of anthropology. </a:t>
            </a:r>
          </a:p>
          <a:p>
            <a:pPr lvl="0"/>
            <a:r>
              <a:rPr lang="en-IN" b="1" dirty="0">
                <a:latin typeface="Times New Roman" panose="02020603050405020304" pitchFamily="18" charset="0"/>
                <a:cs typeface="Times New Roman" panose="02020603050405020304" pitchFamily="18" charset="0"/>
              </a:rPr>
              <a:t>Haviland, W. A., Prins, H. E. L., Walrath, D., &amp; McBride, B.</a:t>
            </a:r>
            <a:r>
              <a:rPr lang="en-IN" dirty="0">
                <a:latin typeface="Times New Roman" panose="02020603050405020304" pitchFamily="18" charset="0"/>
                <a:cs typeface="Times New Roman" panose="02020603050405020304" pitchFamily="18" charset="0"/>
              </a:rPr>
              <a:t> — </a:t>
            </a:r>
            <a:r>
              <a:rPr lang="en-IN" i="1" dirty="0">
                <a:latin typeface="Times New Roman" panose="02020603050405020304" pitchFamily="18" charset="0"/>
                <a:cs typeface="Times New Roman" panose="02020603050405020304" pitchFamily="18" charset="0"/>
              </a:rPr>
              <a:t>Cultural Anthropology: The Human Challenge</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Particularly useful for cultural/social anthropology. </a:t>
            </a:r>
          </a:p>
          <a:p>
            <a:pPr lvl="0"/>
            <a:r>
              <a:rPr lang="en-IN" b="1" dirty="0" err="1">
                <a:latin typeface="Times New Roman" panose="02020603050405020304" pitchFamily="18" charset="0"/>
                <a:cs typeface="Times New Roman" panose="02020603050405020304" pitchFamily="18" charset="0"/>
              </a:rPr>
              <a:t>Jurmain</a:t>
            </a:r>
            <a:r>
              <a:rPr lang="en-IN" b="1" dirty="0">
                <a:latin typeface="Times New Roman" panose="02020603050405020304" pitchFamily="18" charset="0"/>
                <a:cs typeface="Times New Roman" panose="02020603050405020304" pitchFamily="18" charset="0"/>
              </a:rPr>
              <a:t>, R., Kilgore, L., Trevathan, W., &amp; Ciochon, R. L.</a:t>
            </a:r>
            <a:r>
              <a:rPr lang="en-IN" dirty="0">
                <a:latin typeface="Times New Roman" panose="02020603050405020304" pitchFamily="18" charset="0"/>
                <a:cs typeface="Times New Roman" panose="02020603050405020304" pitchFamily="18" charset="0"/>
              </a:rPr>
              <a:t> — </a:t>
            </a:r>
            <a:r>
              <a:rPr lang="en-IN" i="1" dirty="0">
                <a:latin typeface="Times New Roman" panose="02020603050405020304" pitchFamily="18" charset="0"/>
                <a:cs typeface="Times New Roman" panose="02020603050405020304" pitchFamily="18" charset="0"/>
              </a:rPr>
              <a:t>Introduction to Physical Anthropology</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Useful for biological/physical anthropology and human evolution. </a:t>
            </a:r>
          </a:p>
          <a:p>
            <a:pPr lvl="0"/>
            <a:r>
              <a:rPr lang="en-IN" b="1" dirty="0">
                <a:latin typeface="Times New Roman" panose="02020603050405020304" pitchFamily="18" charset="0"/>
                <a:cs typeface="Times New Roman" panose="02020603050405020304" pitchFamily="18" charset="0"/>
              </a:rPr>
              <a:t>Piddington, R.</a:t>
            </a:r>
            <a:r>
              <a:rPr lang="en-IN" dirty="0">
                <a:latin typeface="Times New Roman" panose="02020603050405020304" pitchFamily="18" charset="0"/>
                <a:cs typeface="Times New Roman" panose="02020603050405020304" pitchFamily="18" charset="0"/>
              </a:rPr>
              <a:t> — </a:t>
            </a:r>
            <a:r>
              <a:rPr lang="en-IN" i="1" dirty="0">
                <a:latin typeface="Times New Roman" panose="02020603050405020304" pitchFamily="18" charset="0"/>
                <a:cs typeface="Times New Roman" panose="02020603050405020304" pitchFamily="18" charset="0"/>
              </a:rPr>
              <a:t>An Introduction to Social Anthropology</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Helpful for the study of social anthropology.</a:t>
            </a:r>
          </a:p>
          <a:p>
            <a:endParaRPr lang="en-IN" dirty="0">
              <a:latin typeface="Times New Roman" panose="02020603050405020304" pitchFamily="18" charset="0"/>
              <a:cs typeface="Times New Roman" panose="02020603050405020304" pitchFamily="18" charset="0"/>
            </a:endParaRPr>
          </a:p>
          <a:p>
            <a:pPr marL="342900" indent="-342900">
              <a:buAutoNum type="arabicPeriod"/>
            </a:pPr>
            <a:r>
              <a:rPr lang="en-IN" dirty="0">
                <a:latin typeface="Times New Roman" panose="02020603050405020304" pitchFamily="18" charset="0"/>
                <a:cs typeface="Times New Roman" panose="02020603050405020304" pitchFamily="18" charset="0"/>
              </a:rPr>
              <a:t>Google Images</a:t>
            </a:r>
          </a:p>
          <a:p>
            <a:pPr marL="342900" indent="-342900">
              <a:buAutoNum type="arabicPeriod"/>
            </a:pPr>
            <a:r>
              <a:rPr lang="en-IN" dirty="0">
                <a:latin typeface="Times New Roman" panose="02020603050405020304" pitchFamily="18" charset="0"/>
                <a:cs typeface="Times New Roman" panose="02020603050405020304" pitchFamily="18" charset="0"/>
                <a:hlinkClick r:id="rId2"/>
              </a:rPr>
              <a:t>https://praveenkalikeri.wordpress.co</a:t>
            </a:r>
            <a:endParaRPr lang="en-IN" dirty="0">
              <a:latin typeface="Times New Roman" panose="02020603050405020304" pitchFamily="18" charset="0"/>
              <a:cs typeface="Times New Roman" panose="02020603050405020304" pitchFamily="18" charset="0"/>
            </a:endParaRPr>
          </a:p>
          <a:p>
            <a:pPr marL="342900" indent="-342900">
              <a:buAutoNum type="arabicPeriod"/>
            </a:pPr>
            <a:r>
              <a:rPr lang="en-IN" dirty="0"/>
              <a:t>Encyclopaedia Britannica</a:t>
            </a:r>
            <a:endParaRPr lang="en-IN" dirty="0">
              <a:latin typeface="Times New Roman" panose="02020603050405020304" pitchFamily="18" charset="0"/>
              <a:cs typeface="Times New Roman" panose="02020603050405020304" pitchFamily="18" charset="0"/>
            </a:endParaRPr>
          </a:p>
          <a:p>
            <a:pPr marL="342900" indent="-342900">
              <a:buAutoNum type="arabicPeriod"/>
            </a:pPr>
            <a:endParaRPr lang="en-IN" dirty="0"/>
          </a:p>
        </p:txBody>
      </p:sp>
    </p:spTree>
    <p:extLst>
      <p:ext uri="{BB962C8B-B14F-4D97-AF65-F5344CB8AC3E}">
        <p14:creationId xmlns:p14="http://schemas.microsoft.com/office/powerpoint/2010/main" val="710568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80C8815-7ADE-17AB-1AA0-ED8B8A6D3B0A}"/>
              </a:ext>
            </a:extLst>
          </p:cNvPr>
          <p:cNvSpPr txBox="1"/>
          <p:nvPr/>
        </p:nvSpPr>
        <p:spPr>
          <a:xfrm>
            <a:off x="3328416" y="548640"/>
            <a:ext cx="5971032" cy="923330"/>
          </a:xfrm>
          <a:prstGeom prst="rect">
            <a:avLst/>
          </a:prstGeom>
          <a:noFill/>
        </p:spPr>
        <p:txBody>
          <a:bodyPr wrap="square" rtlCol="0">
            <a:spAutoFit/>
          </a:bodyPr>
          <a:lstStyle/>
          <a:p>
            <a:r>
              <a:rPr lang="en-IN" sz="5400" b="1" dirty="0"/>
              <a:t>THANK YOU</a:t>
            </a:r>
          </a:p>
        </p:txBody>
      </p:sp>
      <p:pic>
        <p:nvPicPr>
          <p:cNvPr id="4" name="Picture 3">
            <a:extLst>
              <a:ext uri="{FF2B5EF4-FFF2-40B4-BE49-F238E27FC236}">
                <a16:creationId xmlns:a16="http://schemas.microsoft.com/office/drawing/2014/main" id="{E8587EB9-1D67-A9A4-8D2C-4B87F01DDE85}"/>
              </a:ext>
            </a:extLst>
          </p:cNvPr>
          <p:cNvPicPr>
            <a:picLocks noChangeAspect="1"/>
          </p:cNvPicPr>
          <p:nvPr/>
        </p:nvPicPr>
        <p:blipFill>
          <a:blip r:embed="rId2"/>
          <a:stretch>
            <a:fillRect/>
          </a:stretch>
        </p:blipFill>
        <p:spPr>
          <a:xfrm>
            <a:off x="266700" y="2605826"/>
            <a:ext cx="5420868" cy="3613912"/>
          </a:xfrm>
          <a:prstGeom prst="rect">
            <a:avLst/>
          </a:prstGeom>
        </p:spPr>
      </p:pic>
      <p:pic>
        <p:nvPicPr>
          <p:cNvPr id="6" name="Picture 5">
            <a:extLst>
              <a:ext uri="{FF2B5EF4-FFF2-40B4-BE49-F238E27FC236}">
                <a16:creationId xmlns:a16="http://schemas.microsoft.com/office/drawing/2014/main" id="{CB573523-A39A-7A2E-4BFC-5F17F590A189}"/>
              </a:ext>
            </a:extLst>
          </p:cNvPr>
          <p:cNvPicPr>
            <a:picLocks noChangeAspect="1"/>
          </p:cNvPicPr>
          <p:nvPr/>
        </p:nvPicPr>
        <p:blipFill>
          <a:blip r:embed="rId3"/>
          <a:stretch>
            <a:fillRect/>
          </a:stretch>
        </p:blipFill>
        <p:spPr>
          <a:xfrm>
            <a:off x="6196584" y="2075220"/>
            <a:ext cx="5526024" cy="4144518"/>
          </a:xfrm>
          <a:prstGeom prst="rect">
            <a:avLst/>
          </a:prstGeom>
        </p:spPr>
      </p:pic>
    </p:spTree>
    <p:extLst>
      <p:ext uri="{BB962C8B-B14F-4D97-AF65-F5344CB8AC3E}">
        <p14:creationId xmlns:p14="http://schemas.microsoft.com/office/powerpoint/2010/main" val="3642094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232" y="0"/>
            <a:ext cx="12191695" cy="6858000"/>
          </a:xfrm>
          <a:prstGeom prst="rect">
            <a:avLst/>
          </a:prstGeom>
          <a:solidFill>
            <a:srgbClr val="F4F7F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40080" y="411480"/>
            <a:ext cx="10881360" cy="640080"/>
          </a:xfrm>
          <a:prstGeom prst="rect">
            <a:avLst/>
          </a:prstGeom>
          <a:noFill/>
        </p:spPr>
        <p:txBody>
          <a:bodyPr wrap="none">
            <a:spAutoFit/>
          </a:bodyPr>
          <a:lstStyle/>
          <a:p>
            <a:r>
              <a:rPr sz="3000" b="1">
                <a:solidFill>
                  <a:srgbClr val="192D46"/>
                </a:solidFill>
                <a:latin typeface="Aptos Display"/>
              </a:rPr>
              <a:t>What Questions Does Anthropology Ask?</a:t>
            </a:r>
          </a:p>
        </p:txBody>
      </p:sp>
      <p:sp>
        <p:nvSpPr>
          <p:cNvPr id="4" name="Rounded Rectangle 3"/>
          <p:cNvSpPr/>
          <p:nvPr/>
        </p:nvSpPr>
        <p:spPr>
          <a:xfrm>
            <a:off x="685800" y="1417320"/>
            <a:ext cx="3429000" cy="173736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85800" y="1417320"/>
            <a:ext cx="73152" cy="1737360"/>
          </a:xfrm>
          <a:prstGeom prst="rect">
            <a:avLst/>
          </a:prstGeom>
          <a:solidFill>
            <a:srgbClr val="2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914400" y="1581912"/>
            <a:ext cx="3017520" cy="411480"/>
          </a:xfrm>
          <a:prstGeom prst="rect">
            <a:avLst/>
          </a:prstGeom>
          <a:noFill/>
        </p:spPr>
        <p:txBody>
          <a:bodyPr wrap="none">
            <a:spAutoFit/>
          </a:bodyPr>
          <a:lstStyle/>
          <a:p>
            <a:r>
              <a:rPr sz="1700" b="1">
                <a:solidFill>
                  <a:srgbClr val="192D46"/>
                </a:solidFill>
                <a:latin typeface="Aptos Display"/>
              </a:rPr>
              <a:t>Human origins</a:t>
            </a:r>
          </a:p>
        </p:txBody>
      </p:sp>
      <p:sp>
        <p:nvSpPr>
          <p:cNvPr id="7" name="TextBox 6"/>
          <p:cNvSpPr txBox="1"/>
          <p:nvPr/>
        </p:nvSpPr>
        <p:spPr>
          <a:xfrm>
            <a:off x="914399" y="2239613"/>
            <a:ext cx="3017521" cy="492443"/>
          </a:xfrm>
          <a:prstGeom prst="rect">
            <a:avLst/>
          </a:prstGeom>
          <a:noFill/>
        </p:spPr>
        <p:txBody>
          <a:bodyPr wrap="square">
            <a:spAutoFit/>
          </a:bodyPr>
          <a:lstStyle/>
          <a:p>
            <a:r>
              <a:rPr sz="1300" b="1" dirty="0">
                <a:solidFill>
                  <a:srgbClr val="FF0000"/>
                </a:solidFill>
                <a:latin typeface="Arial Black" panose="020B0A04020102020204" pitchFamily="34" charset="0"/>
              </a:rPr>
              <a:t>Where did humans come from? How did we evolve?</a:t>
            </a:r>
          </a:p>
        </p:txBody>
      </p:sp>
      <p:sp>
        <p:nvSpPr>
          <p:cNvPr id="8" name="Rounded Rectangle 7"/>
          <p:cNvSpPr/>
          <p:nvPr/>
        </p:nvSpPr>
        <p:spPr>
          <a:xfrm>
            <a:off x="4480560" y="1440180"/>
            <a:ext cx="3429000" cy="173736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4480560" y="1417320"/>
            <a:ext cx="73152" cy="1737360"/>
          </a:xfrm>
          <a:prstGeom prst="rect">
            <a:avLst/>
          </a:prstGeom>
          <a:solidFill>
            <a:srgbClr val="D6A0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709160" y="1581912"/>
            <a:ext cx="3017520" cy="411480"/>
          </a:xfrm>
          <a:prstGeom prst="rect">
            <a:avLst/>
          </a:prstGeom>
          <a:noFill/>
        </p:spPr>
        <p:txBody>
          <a:bodyPr wrap="none">
            <a:spAutoFit/>
          </a:bodyPr>
          <a:lstStyle/>
          <a:p>
            <a:r>
              <a:rPr sz="1700" b="1">
                <a:solidFill>
                  <a:srgbClr val="192D46"/>
                </a:solidFill>
                <a:latin typeface="Aptos Display"/>
              </a:rPr>
              <a:t>Culture</a:t>
            </a:r>
          </a:p>
        </p:txBody>
      </p:sp>
      <p:sp>
        <p:nvSpPr>
          <p:cNvPr id="11" name="TextBox 10"/>
          <p:cNvSpPr txBox="1"/>
          <p:nvPr/>
        </p:nvSpPr>
        <p:spPr>
          <a:xfrm>
            <a:off x="4722195" y="2078688"/>
            <a:ext cx="2747609" cy="738664"/>
          </a:xfrm>
          <a:prstGeom prst="rect">
            <a:avLst/>
          </a:prstGeom>
          <a:noFill/>
        </p:spPr>
        <p:txBody>
          <a:bodyPr wrap="square">
            <a:spAutoFit/>
          </a:bodyPr>
          <a:lstStyle/>
          <a:p>
            <a:r>
              <a:rPr sz="1400" dirty="0">
                <a:solidFill>
                  <a:srgbClr val="FF0000"/>
                </a:solidFill>
                <a:latin typeface="Arial Rounded MT Bold" panose="020F0704030504030204" pitchFamily="34" charset="0"/>
              </a:rPr>
              <a:t>Why do people have </a:t>
            </a:r>
            <a:r>
              <a:rPr sz="1400" b="1" dirty="0">
                <a:solidFill>
                  <a:srgbClr val="FF0000"/>
                </a:solidFill>
                <a:latin typeface="Arial Rounded MT Bold" panose="020F0704030504030204" pitchFamily="34" charset="0"/>
              </a:rPr>
              <a:t>different</a:t>
            </a:r>
            <a:r>
              <a:rPr sz="1400" dirty="0">
                <a:solidFill>
                  <a:srgbClr val="FF0000"/>
                </a:solidFill>
                <a:latin typeface="Arial Rounded MT Bold" panose="020F0704030504030204" pitchFamily="34" charset="0"/>
              </a:rPr>
              <a:t> beliefs, customs and traditions</a:t>
            </a:r>
            <a:r>
              <a:rPr sz="1300" dirty="0">
                <a:solidFill>
                  <a:srgbClr val="2D343C"/>
                </a:solidFill>
                <a:latin typeface="Aptos"/>
              </a:rPr>
              <a:t>?</a:t>
            </a:r>
          </a:p>
        </p:txBody>
      </p:sp>
      <p:sp>
        <p:nvSpPr>
          <p:cNvPr id="12" name="Rounded Rectangle 11"/>
          <p:cNvSpPr/>
          <p:nvPr/>
        </p:nvSpPr>
        <p:spPr>
          <a:xfrm>
            <a:off x="8275320" y="1417320"/>
            <a:ext cx="3429000" cy="173736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8275320" y="1417320"/>
            <a:ext cx="73152" cy="1737360"/>
          </a:xfrm>
          <a:prstGeom prst="rect">
            <a:avLst/>
          </a:prstGeom>
          <a:solidFill>
            <a:srgbClr val="192D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503920" y="1581912"/>
            <a:ext cx="3017520" cy="411480"/>
          </a:xfrm>
          <a:prstGeom prst="rect">
            <a:avLst/>
          </a:prstGeom>
          <a:noFill/>
        </p:spPr>
        <p:txBody>
          <a:bodyPr wrap="none">
            <a:spAutoFit/>
          </a:bodyPr>
          <a:lstStyle/>
          <a:p>
            <a:r>
              <a:rPr sz="1700" b="1">
                <a:solidFill>
                  <a:srgbClr val="192D46"/>
                </a:solidFill>
                <a:latin typeface="Aptos Display"/>
              </a:rPr>
              <a:t>Society</a:t>
            </a:r>
          </a:p>
        </p:txBody>
      </p:sp>
      <p:sp>
        <p:nvSpPr>
          <p:cNvPr id="15" name="TextBox 14"/>
          <p:cNvSpPr txBox="1"/>
          <p:nvPr/>
        </p:nvSpPr>
        <p:spPr>
          <a:xfrm>
            <a:off x="8503920" y="2076069"/>
            <a:ext cx="2542032" cy="738664"/>
          </a:xfrm>
          <a:prstGeom prst="rect">
            <a:avLst/>
          </a:prstGeom>
          <a:noFill/>
        </p:spPr>
        <p:txBody>
          <a:bodyPr wrap="square">
            <a:spAutoFit/>
          </a:bodyPr>
          <a:lstStyle/>
          <a:p>
            <a:r>
              <a:rPr sz="1400" b="1" dirty="0">
                <a:solidFill>
                  <a:srgbClr val="FF0000"/>
                </a:solidFill>
                <a:latin typeface="Aptos"/>
              </a:rPr>
              <a:t>How are families, communities and institutions organized?</a:t>
            </a:r>
          </a:p>
        </p:txBody>
      </p:sp>
      <p:sp>
        <p:nvSpPr>
          <p:cNvPr id="16" name="Rounded Rectangle 15"/>
          <p:cNvSpPr/>
          <p:nvPr/>
        </p:nvSpPr>
        <p:spPr>
          <a:xfrm>
            <a:off x="685800" y="3566160"/>
            <a:ext cx="3429000" cy="173736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685800" y="3566160"/>
            <a:ext cx="73152" cy="1737360"/>
          </a:xfrm>
          <a:prstGeom prst="rect">
            <a:avLst/>
          </a:prstGeom>
          <a:solidFill>
            <a:srgbClr val="2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914400" y="3730752"/>
            <a:ext cx="3017520" cy="411480"/>
          </a:xfrm>
          <a:prstGeom prst="rect">
            <a:avLst/>
          </a:prstGeom>
          <a:noFill/>
        </p:spPr>
        <p:txBody>
          <a:bodyPr wrap="none">
            <a:spAutoFit/>
          </a:bodyPr>
          <a:lstStyle/>
          <a:p>
            <a:r>
              <a:rPr sz="1700" b="1">
                <a:solidFill>
                  <a:srgbClr val="192D46"/>
                </a:solidFill>
                <a:latin typeface="Aptos Display"/>
              </a:rPr>
              <a:t>Language</a:t>
            </a:r>
          </a:p>
        </p:txBody>
      </p:sp>
      <p:sp>
        <p:nvSpPr>
          <p:cNvPr id="19" name="TextBox 18"/>
          <p:cNvSpPr txBox="1"/>
          <p:nvPr/>
        </p:nvSpPr>
        <p:spPr>
          <a:xfrm>
            <a:off x="914400" y="4206240"/>
            <a:ext cx="2743200" cy="738664"/>
          </a:xfrm>
          <a:prstGeom prst="rect">
            <a:avLst/>
          </a:prstGeom>
          <a:noFill/>
        </p:spPr>
        <p:txBody>
          <a:bodyPr wrap="square">
            <a:spAutoFit/>
          </a:bodyPr>
          <a:lstStyle/>
          <a:p>
            <a:r>
              <a:rPr sz="1400" b="1" dirty="0">
                <a:solidFill>
                  <a:srgbClr val="FF0000"/>
                </a:solidFill>
                <a:latin typeface="Aptos"/>
              </a:rPr>
              <a:t>How does language shape identity, thought and interaction?</a:t>
            </a:r>
          </a:p>
        </p:txBody>
      </p:sp>
      <p:sp>
        <p:nvSpPr>
          <p:cNvPr id="20" name="Rounded Rectangle 19"/>
          <p:cNvSpPr/>
          <p:nvPr/>
        </p:nvSpPr>
        <p:spPr>
          <a:xfrm>
            <a:off x="4480560" y="3566160"/>
            <a:ext cx="3429000" cy="173736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4480560" y="3566160"/>
            <a:ext cx="73152" cy="1737360"/>
          </a:xfrm>
          <a:prstGeom prst="rect">
            <a:avLst/>
          </a:prstGeom>
          <a:solidFill>
            <a:srgbClr val="D6A0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4709160" y="3730752"/>
            <a:ext cx="3017520" cy="411480"/>
          </a:xfrm>
          <a:prstGeom prst="rect">
            <a:avLst/>
          </a:prstGeom>
          <a:noFill/>
        </p:spPr>
        <p:txBody>
          <a:bodyPr wrap="none">
            <a:spAutoFit/>
          </a:bodyPr>
          <a:lstStyle/>
          <a:p>
            <a:r>
              <a:rPr sz="1700" b="1">
                <a:solidFill>
                  <a:srgbClr val="192D46"/>
                </a:solidFill>
                <a:latin typeface="Aptos Display"/>
              </a:rPr>
              <a:t>Material past</a:t>
            </a:r>
          </a:p>
        </p:txBody>
      </p:sp>
      <p:sp>
        <p:nvSpPr>
          <p:cNvPr id="23" name="TextBox 22"/>
          <p:cNvSpPr txBox="1"/>
          <p:nvPr/>
        </p:nvSpPr>
        <p:spPr>
          <a:xfrm>
            <a:off x="5015484" y="4273807"/>
            <a:ext cx="2318004" cy="738664"/>
          </a:xfrm>
          <a:prstGeom prst="rect">
            <a:avLst/>
          </a:prstGeom>
          <a:noFill/>
        </p:spPr>
        <p:txBody>
          <a:bodyPr wrap="square">
            <a:spAutoFit/>
          </a:bodyPr>
          <a:lstStyle/>
          <a:p>
            <a:r>
              <a:rPr sz="1400" b="1" dirty="0">
                <a:solidFill>
                  <a:srgbClr val="FF0000"/>
                </a:solidFill>
                <a:latin typeface="Aptos"/>
              </a:rPr>
              <a:t>What can artifacts and sites tell us about earlier societies?</a:t>
            </a:r>
          </a:p>
        </p:txBody>
      </p:sp>
      <p:sp>
        <p:nvSpPr>
          <p:cNvPr id="24" name="Rounded Rectangle 23"/>
          <p:cNvSpPr/>
          <p:nvPr/>
        </p:nvSpPr>
        <p:spPr>
          <a:xfrm>
            <a:off x="8298180" y="3557016"/>
            <a:ext cx="3429000" cy="173736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8275320" y="3566160"/>
            <a:ext cx="73152" cy="1737360"/>
          </a:xfrm>
          <a:prstGeom prst="rect">
            <a:avLst/>
          </a:prstGeom>
          <a:solidFill>
            <a:srgbClr val="192D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8503920" y="3730752"/>
            <a:ext cx="3017520" cy="411480"/>
          </a:xfrm>
          <a:prstGeom prst="rect">
            <a:avLst/>
          </a:prstGeom>
          <a:noFill/>
        </p:spPr>
        <p:txBody>
          <a:bodyPr wrap="none">
            <a:spAutoFit/>
          </a:bodyPr>
          <a:lstStyle/>
          <a:p>
            <a:r>
              <a:rPr sz="1700" b="1">
                <a:solidFill>
                  <a:srgbClr val="192D46"/>
                </a:solidFill>
                <a:latin typeface="Aptos Display"/>
              </a:rPr>
              <a:t>Change</a:t>
            </a:r>
          </a:p>
        </p:txBody>
      </p:sp>
      <p:sp>
        <p:nvSpPr>
          <p:cNvPr id="27" name="TextBox 26"/>
          <p:cNvSpPr txBox="1"/>
          <p:nvPr/>
        </p:nvSpPr>
        <p:spPr>
          <a:xfrm>
            <a:off x="8503920" y="4206907"/>
            <a:ext cx="3209544" cy="738664"/>
          </a:xfrm>
          <a:prstGeom prst="rect">
            <a:avLst/>
          </a:prstGeom>
          <a:noFill/>
        </p:spPr>
        <p:txBody>
          <a:bodyPr wrap="square">
            <a:spAutoFit/>
          </a:bodyPr>
          <a:lstStyle/>
          <a:p>
            <a:r>
              <a:rPr sz="1400" b="1" dirty="0">
                <a:solidFill>
                  <a:srgbClr val="FF0000"/>
                </a:solidFill>
                <a:latin typeface="Arial Black" panose="020B0A04020102020204" pitchFamily="34" charset="0"/>
              </a:rPr>
              <a:t>How do people and cultures adapt to social and environmental change</a:t>
            </a:r>
            <a:r>
              <a:rPr sz="1300" dirty="0">
                <a:solidFill>
                  <a:srgbClr val="2D343C"/>
                </a:solidFill>
                <a:latin typeface="Aptos"/>
              </a:rPr>
              <a:t>?</a:t>
            </a:r>
          </a:p>
        </p:txBody>
      </p:sp>
      <p:sp>
        <p:nvSpPr>
          <p:cNvPr id="28" name="Rectangle 27"/>
          <p:cNvSpPr/>
          <p:nvPr/>
        </p:nvSpPr>
        <p:spPr>
          <a:xfrm>
            <a:off x="640080" y="6473952"/>
            <a:ext cx="10881360" cy="18288"/>
          </a:xfrm>
          <a:prstGeom prst="rect">
            <a:avLst/>
          </a:prstGeom>
          <a:solidFill>
            <a:srgbClr val="D2D7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p:cNvSpPr txBox="1"/>
          <p:nvPr/>
        </p:nvSpPr>
        <p:spPr>
          <a:xfrm>
            <a:off x="10881360" y="6510528"/>
            <a:ext cx="640080" cy="228600"/>
          </a:xfrm>
          <a:prstGeom prst="rect">
            <a:avLst/>
          </a:prstGeom>
          <a:noFill/>
        </p:spPr>
        <p:txBody>
          <a:bodyPr wrap="none">
            <a:spAutoFit/>
          </a:bodyPr>
          <a:lstStyle/>
          <a:p>
            <a:pPr algn="r"/>
            <a:r>
              <a:rPr sz="900">
                <a:solidFill>
                  <a:srgbClr val="646E78"/>
                </a:solidFill>
              </a:rPr>
              <a:t>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FB9692-9770-9B98-EF98-3B4AC870BA23}"/>
              </a:ext>
            </a:extLst>
          </p:cNvPr>
          <p:cNvSpPr txBox="1"/>
          <p:nvPr/>
        </p:nvSpPr>
        <p:spPr>
          <a:xfrm>
            <a:off x="865729" y="856096"/>
            <a:ext cx="6094562" cy="461665"/>
          </a:xfrm>
          <a:prstGeom prst="rect">
            <a:avLst/>
          </a:prstGeom>
          <a:noFill/>
        </p:spPr>
        <p:txBody>
          <a:bodyPr wrap="square">
            <a:spAutoFit/>
          </a:bodyPr>
          <a:lstStyle/>
          <a:p>
            <a:r>
              <a:rPr lang="en-IN" sz="2400" b="0" u="none" strike="noStrike" dirty="0">
                <a:effectLst/>
                <a:latin typeface="Google Sans"/>
              </a:rPr>
              <a:t>Earth formed </a:t>
            </a:r>
            <a:r>
              <a:rPr lang="en-IN" sz="2400" dirty="0"/>
              <a:t>about 4.6 billion years ago</a:t>
            </a:r>
          </a:p>
        </p:txBody>
      </p:sp>
      <p:pic>
        <p:nvPicPr>
          <p:cNvPr id="7" name="Picture 6">
            <a:extLst>
              <a:ext uri="{FF2B5EF4-FFF2-40B4-BE49-F238E27FC236}">
                <a16:creationId xmlns:a16="http://schemas.microsoft.com/office/drawing/2014/main" id="{BA10A53C-B6C1-CD15-C4B9-397194D6E903}"/>
              </a:ext>
            </a:extLst>
          </p:cNvPr>
          <p:cNvPicPr>
            <a:picLocks noChangeAspect="1"/>
          </p:cNvPicPr>
          <p:nvPr/>
        </p:nvPicPr>
        <p:blipFill>
          <a:blip r:embed="rId2"/>
          <a:stretch>
            <a:fillRect/>
          </a:stretch>
        </p:blipFill>
        <p:spPr>
          <a:xfrm>
            <a:off x="286533" y="1317761"/>
            <a:ext cx="6580093" cy="4242978"/>
          </a:xfrm>
          <a:prstGeom prst="rect">
            <a:avLst/>
          </a:prstGeom>
        </p:spPr>
      </p:pic>
      <p:pic>
        <p:nvPicPr>
          <p:cNvPr id="9" name="Picture 8">
            <a:extLst>
              <a:ext uri="{FF2B5EF4-FFF2-40B4-BE49-F238E27FC236}">
                <a16:creationId xmlns:a16="http://schemas.microsoft.com/office/drawing/2014/main" id="{6266E2AE-E85D-B29B-2E6F-17F41299B566}"/>
              </a:ext>
            </a:extLst>
          </p:cNvPr>
          <p:cNvPicPr>
            <a:picLocks noChangeAspect="1"/>
          </p:cNvPicPr>
          <p:nvPr/>
        </p:nvPicPr>
        <p:blipFill>
          <a:blip r:embed="rId3"/>
          <a:stretch>
            <a:fillRect/>
          </a:stretch>
        </p:blipFill>
        <p:spPr>
          <a:xfrm>
            <a:off x="7241358" y="439946"/>
            <a:ext cx="4335292" cy="5995359"/>
          </a:xfrm>
          <a:prstGeom prst="rect">
            <a:avLst/>
          </a:prstGeom>
        </p:spPr>
      </p:pic>
    </p:spTree>
    <p:extLst>
      <p:ext uri="{BB962C8B-B14F-4D97-AF65-F5344CB8AC3E}">
        <p14:creationId xmlns:p14="http://schemas.microsoft.com/office/powerpoint/2010/main" val="4191742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652F21-BB5D-5F27-8A65-2A51B4BAF4BC}"/>
              </a:ext>
            </a:extLst>
          </p:cNvPr>
          <p:cNvPicPr>
            <a:picLocks noChangeAspect="1"/>
          </p:cNvPicPr>
          <p:nvPr/>
        </p:nvPicPr>
        <p:blipFill>
          <a:blip r:embed="rId2"/>
          <a:stretch>
            <a:fillRect/>
          </a:stretch>
        </p:blipFill>
        <p:spPr>
          <a:xfrm>
            <a:off x="1958196" y="786927"/>
            <a:ext cx="8485427" cy="4765159"/>
          </a:xfrm>
          <a:prstGeom prst="rect">
            <a:avLst/>
          </a:prstGeom>
        </p:spPr>
      </p:pic>
    </p:spTree>
    <p:extLst>
      <p:ext uri="{BB962C8B-B14F-4D97-AF65-F5344CB8AC3E}">
        <p14:creationId xmlns:p14="http://schemas.microsoft.com/office/powerpoint/2010/main" val="2123218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F7F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40080" y="411480"/>
            <a:ext cx="10881360" cy="640080"/>
          </a:xfrm>
          <a:prstGeom prst="rect">
            <a:avLst/>
          </a:prstGeom>
          <a:noFill/>
        </p:spPr>
        <p:txBody>
          <a:bodyPr wrap="none">
            <a:spAutoFit/>
          </a:bodyPr>
          <a:lstStyle/>
          <a:p>
            <a:r>
              <a:rPr sz="3000" b="1">
                <a:solidFill>
                  <a:srgbClr val="192D46"/>
                </a:solidFill>
                <a:latin typeface="Aptos Display"/>
              </a:rPr>
              <a:t>Major Branches of Anthropology</a:t>
            </a:r>
          </a:p>
        </p:txBody>
      </p:sp>
      <p:sp>
        <p:nvSpPr>
          <p:cNvPr id="4" name="TextBox 3"/>
          <p:cNvSpPr txBox="1"/>
          <p:nvPr/>
        </p:nvSpPr>
        <p:spPr>
          <a:xfrm>
            <a:off x="658368" y="1024128"/>
            <a:ext cx="10698480" cy="365760"/>
          </a:xfrm>
          <a:prstGeom prst="rect">
            <a:avLst/>
          </a:prstGeom>
          <a:noFill/>
        </p:spPr>
        <p:txBody>
          <a:bodyPr wrap="none">
            <a:spAutoFit/>
          </a:bodyPr>
          <a:lstStyle/>
          <a:p>
            <a:r>
              <a:rPr sz="1300">
                <a:solidFill>
                  <a:srgbClr val="646E78"/>
                </a:solidFill>
                <a:latin typeface="Aptos"/>
              </a:rPr>
              <a:t>Four interconnected areas form the core of the discipline.</a:t>
            </a:r>
          </a:p>
        </p:txBody>
      </p:sp>
      <p:sp>
        <p:nvSpPr>
          <p:cNvPr id="5" name="Rounded Rectangle 4"/>
          <p:cNvSpPr/>
          <p:nvPr/>
        </p:nvSpPr>
        <p:spPr>
          <a:xfrm>
            <a:off x="777240" y="1508760"/>
            <a:ext cx="5074920" cy="178308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777240" y="1508760"/>
            <a:ext cx="73152" cy="1783080"/>
          </a:xfrm>
          <a:prstGeom prst="rect">
            <a:avLst/>
          </a:prstGeom>
          <a:solidFill>
            <a:srgbClr val="2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05840" y="1673351"/>
            <a:ext cx="4663440" cy="411480"/>
          </a:xfrm>
          <a:prstGeom prst="rect">
            <a:avLst/>
          </a:prstGeom>
          <a:noFill/>
        </p:spPr>
        <p:txBody>
          <a:bodyPr wrap="none">
            <a:spAutoFit/>
          </a:bodyPr>
          <a:lstStyle/>
          <a:p>
            <a:r>
              <a:rPr sz="1700" b="1">
                <a:solidFill>
                  <a:srgbClr val="192D46"/>
                </a:solidFill>
                <a:latin typeface="Aptos Display"/>
              </a:rPr>
              <a:t>Biological / Physical</a:t>
            </a:r>
          </a:p>
        </p:txBody>
      </p:sp>
      <p:sp>
        <p:nvSpPr>
          <p:cNvPr id="8" name="TextBox 7"/>
          <p:cNvSpPr txBox="1"/>
          <p:nvPr/>
        </p:nvSpPr>
        <p:spPr>
          <a:xfrm>
            <a:off x="1005840" y="2203703"/>
            <a:ext cx="4663440" cy="584775"/>
          </a:xfrm>
          <a:prstGeom prst="rect">
            <a:avLst/>
          </a:prstGeom>
          <a:noFill/>
        </p:spPr>
        <p:txBody>
          <a:bodyPr wrap="square">
            <a:spAutoFit/>
          </a:bodyPr>
          <a:lstStyle/>
          <a:p>
            <a:r>
              <a:rPr sz="1600" b="1" dirty="0">
                <a:solidFill>
                  <a:srgbClr val="FF0000"/>
                </a:solidFill>
                <a:latin typeface="Arial Rounded MT Bold" panose="020F0704030504030204" pitchFamily="34" charset="0"/>
              </a:rPr>
              <a:t>Human evolution, genetics, variation, adaptation and primates</a:t>
            </a:r>
            <a:r>
              <a:rPr sz="1600" dirty="0">
                <a:solidFill>
                  <a:srgbClr val="FF0000"/>
                </a:solidFill>
                <a:latin typeface="Arial Rounded MT Bold" panose="020F0704030504030204" pitchFamily="34" charset="0"/>
              </a:rPr>
              <a:t>.</a:t>
            </a:r>
          </a:p>
        </p:txBody>
      </p:sp>
      <p:sp>
        <p:nvSpPr>
          <p:cNvPr id="9" name="Rounded Rectangle 8"/>
          <p:cNvSpPr/>
          <p:nvPr/>
        </p:nvSpPr>
        <p:spPr>
          <a:xfrm>
            <a:off x="6309359" y="1508760"/>
            <a:ext cx="5074920" cy="178308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309359" y="1508760"/>
            <a:ext cx="73152" cy="1783080"/>
          </a:xfrm>
          <a:prstGeom prst="rect">
            <a:avLst/>
          </a:prstGeom>
          <a:solidFill>
            <a:srgbClr val="D6A0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537959" y="1673351"/>
            <a:ext cx="4663440" cy="411480"/>
          </a:xfrm>
          <a:prstGeom prst="rect">
            <a:avLst/>
          </a:prstGeom>
          <a:noFill/>
        </p:spPr>
        <p:txBody>
          <a:bodyPr wrap="none">
            <a:spAutoFit/>
          </a:bodyPr>
          <a:lstStyle/>
          <a:p>
            <a:r>
              <a:rPr sz="1700" b="1">
                <a:solidFill>
                  <a:srgbClr val="192D46"/>
                </a:solidFill>
                <a:latin typeface="Aptos Display"/>
              </a:rPr>
              <a:t>Cultural / Social</a:t>
            </a:r>
          </a:p>
        </p:txBody>
      </p:sp>
      <p:sp>
        <p:nvSpPr>
          <p:cNvPr id="12" name="TextBox 11"/>
          <p:cNvSpPr txBox="1"/>
          <p:nvPr/>
        </p:nvSpPr>
        <p:spPr>
          <a:xfrm>
            <a:off x="6537959" y="2249421"/>
            <a:ext cx="4648201" cy="523220"/>
          </a:xfrm>
          <a:prstGeom prst="rect">
            <a:avLst/>
          </a:prstGeom>
          <a:noFill/>
        </p:spPr>
        <p:txBody>
          <a:bodyPr wrap="square">
            <a:spAutoFit/>
          </a:bodyPr>
          <a:lstStyle/>
          <a:p>
            <a:r>
              <a:rPr sz="1400" b="1" dirty="0">
                <a:solidFill>
                  <a:srgbClr val="FF0000"/>
                </a:solidFill>
                <a:latin typeface="Aptos"/>
              </a:rPr>
              <a:t>Culture, social life, beliefs, institutions, identity and everyday practices.</a:t>
            </a:r>
          </a:p>
        </p:txBody>
      </p:sp>
      <p:sp>
        <p:nvSpPr>
          <p:cNvPr id="13" name="Rounded Rectangle 12"/>
          <p:cNvSpPr/>
          <p:nvPr/>
        </p:nvSpPr>
        <p:spPr>
          <a:xfrm>
            <a:off x="777240" y="3657600"/>
            <a:ext cx="5074920" cy="178308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777240" y="3657600"/>
            <a:ext cx="73152" cy="1783080"/>
          </a:xfrm>
          <a:prstGeom prst="rect">
            <a:avLst/>
          </a:prstGeom>
          <a:solidFill>
            <a:srgbClr val="192D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1005840" y="3822191"/>
            <a:ext cx="4663440" cy="411480"/>
          </a:xfrm>
          <a:prstGeom prst="rect">
            <a:avLst/>
          </a:prstGeom>
          <a:noFill/>
        </p:spPr>
        <p:txBody>
          <a:bodyPr wrap="none">
            <a:spAutoFit/>
          </a:bodyPr>
          <a:lstStyle/>
          <a:p>
            <a:r>
              <a:rPr sz="1700" b="1">
                <a:solidFill>
                  <a:srgbClr val="192D46"/>
                </a:solidFill>
                <a:latin typeface="Aptos Display"/>
              </a:rPr>
              <a:t>Archaeological</a:t>
            </a:r>
          </a:p>
        </p:txBody>
      </p:sp>
      <p:sp>
        <p:nvSpPr>
          <p:cNvPr id="16" name="TextBox 15"/>
          <p:cNvSpPr txBox="1"/>
          <p:nvPr/>
        </p:nvSpPr>
        <p:spPr>
          <a:xfrm>
            <a:off x="1005840" y="4178588"/>
            <a:ext cx="4663440" cy="523220"/>
          </a:xfrm>
          <a:prstGeom prst="rect">
            <a:avLst/>
          </a:prstGeom>
          <a:noFill/>
        </p:spPr>
        <p:txBody>
          <a:bodyPr wrap="square">
            <a:spAutoFit/>
          </a:bodyPr>
          <a:lstStyle/>
          <a:p>
            <a:r>
              <a:rPr sz="1400" b="1" dirty="0">
                <a:solidFill>
                  <a:srgbClr val="FF0000"/>
                </a:solidFill>
                <a:latin typeface="Aptos"/>
              </a:rPr>
              <a:t>Past societies through material remains, artifacts, sites and landscapes.</a:t>
            </a:r>
          </a:p>
        </p:txBody>
      </p:sp>
      <p:sp>
        <p:nvSpPr>
          <p:cNvPr id="17" name="Rounded Rectangle 16"/>
          <p:cNvSpPr/>
          <p:nvPr/>
        </p:nvSpPr>
        <p:spPr>
          <a:xfrm>
            <a:off x="6317985" y="3657600"/>
            <a:ext cx="5074920" cy="1783080"/>
          </a:xfrm>
          <a:prstGeom prst="roundRect">
            <a:avLst/>
          </a:prstGeom>
          <a:solidFill>
            <a:srgbClr val="FFFFFF"/>
          </a:solidFill>
          <a:ln>
            <a:solidFill>
              <a:srgbClr val="DCE1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6309359" y="3657600"/>
            <a:ext cx="73152" cy="1783080"/>
          </a:xfrm>
          <a:prstGeom prst="rect">
            <a:avLst/>
          </a:prstGeom>
          <a:solidFill>
            <a:srgbClr val="2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6537959" y="3822191"/>
            <a:ext cx="4663440" cy="411480"/>
          </a:xfrm>
          <a:prstGeom prst="rect">
            <a:avLst/>
          </a:prstGeom>
          <a:noFill/>
        </p:spPr>
        <p:txBody>
          <a:bodyPr wrap="none">
            <a:spAutoFit/>
          </a:bodyPr>
          <a:lstStyle/>
          <a:p>
            <a:r>
              <a:rPr sz="1700" b="1">
                <a:solidFill>
                  <a:srgbClr val="192D46"/>
                </a:solidFill>
                <a:latin typeface="Aptos Display"/>
              </a:rPr>
              <a:t>Linguistic</a:t>
            </a:r>
          </a:p>
        </p:txBody>
      </p:sp>
      <p:sp>
        <p:nvSpPr>
          <p:cNvPr id="20" name="TextBox 19"/>
          <p:cNvSpPr txBox="1"/>
          <p:nvPr/>
        </p:nvSpPr>
        <p:spPr>
          <a:xfrm>
            <a:off x="6537959" y="4297680"/>
            <a:ext cx="4343401" cy="738664"/>
          </a:xfrm>
          <a:prstGeom prst="rect">
            <a:avLst/>
          </a:prstGeom>
          <a:noFill/>
        </p:spPr>
        <p:txBody>
          <a:bodyPr wrap="square">
            <a:spAutoFit/>
          </a:bodyPr>
          <a:lstStyle/>
          <a:p>
            <a:r>
              <a:rPr sz="1400" b="1" dirty="0">
                <a:solidFill>
                  <a:srgbClr val="FF0000"/>
                </a:solidFill>
                <a:latin typeface="Arial Rounded MT Bold" panose="020F0704030504030204" pitchFamily="34" charset="0"/>
              </a:rPr>
              <a:t>Language, communication, meaning, identity and the relationship between language and culture.</a:t>
            </a:r>
          </a:p>
        </p:txBody>
      </p:sp>
      <p:sp>
        <p:nvSpPr>
          <p:cNvPr id="21" name="Rectangle 20"/>
          <p:cNvSpPr/>
          <p:nvPr/>
        </p:nvSpPr>
        <p:spPr>
          <a:xfrm>
            <a:off x="640080" y="6473952"/>
            <a:ext cx="10881360" cy="18288"/>
          </a:xfrm>
          <a:prstGeom prst="rect">
            <a:avLst/>
          </a:prstGeom>
          <a:solidFill>
            <a:srgbClr val="D2D7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10881360" y="6510528"/>
            <a:ext cx="640080" cy="228600"/>
          </a:xfrm>
          <a:prstGeom prst="rect">
            <a:avLst/>
          </a:prstGeom>
          <a:noFill/>
        </p:spPr>
        <p:txBody>
          <a:bodyPr wrap="none">
            <a:spAutoFit/>
          </a:bodyPr>
          <a:lstStyle/>
          <a:p>
            <a:pPr algn="r"/>
            <a:r>
              <a:rPr sz="900">
                <a:solidFill>
                  <a:srgbClr val="646E78"/>
                </a:solidFill>
              </a:rPr>
              <a:t>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6916A39-52DA-21EE-C4CA-D38B9E05E105}"/>
              </a:ext>
            </a:extLst>
          </p:cNvPr>
          <p:cNvPicPr>
            <a:picLocks noChangeAspect="1"/>
          </p:cNvPicPr>
          <p:nvPr/>
        </p:nvPicPr>
        <p:blipFill>
          <a:blip r:embed="rId2"/>
          <a:stretch>
            <a:fillRect/>
          </a:stretch>
        </p:blipFill>
        <p:spPr>
          <a:xfrm>
            <a:off x="1179841" y="1854678"/>
            <a:ext cx="9085593" cy="4057291"/>
          </a:xfrm>
          <a:prstGeom prst="rect">
            <a:avLst/>
          </a:prstGeom>
        </p:spPr>
      </p:pic>
      <p:sp>
        <p:nvSpPr>
          <p:cNvPr id="7" name="TextBox 6">
            <a:extLst>
              <a:ext uri="{FF2B5EF4-FFF2-40B4-BE49-F238E27FC236}">
                <a16:creationId xmlns:a16="http://schemas.microsoft.com/office/drawing/2014/main" id="{FEC86DB9-636D-4E12-D236-3AA02ECF8CF4}"/>
              </a:ext>
            </a:extLst>
          </p:cNvPr>
          <p:cNvSpPr txBox="1"/>
          <p:nvPr/>
        </p:nvSpPr>
        <p:spPr>
          <a:xfrm>
            <a:off x="2572828" y="722546"/>
            <a:ext cx="7218153" cy="707886"/>
          </a:xfrm>
          <a:prstGeom prst="rect">
            <a:avLst/>
          </a:prstGeom>
          <a:noFill/>
        </p:spPr>
        <p:txBody>
          <a:bodyPr wrap="square">
            <a:spAutoFit/>
          </a:bodyPr>
          <a:lstStyle/>
          <a:p>
            <a:r>
              <a:rPr lang="en-IN" dirty="0"/>
              <a:t>"</a:t>
            </a:r>
            <a:r>
              <a:rPr lang="en-IN" sz="4000" b="1" dirty="0">
                <a:solidFill>
                  <a:srgbClr val="C00000"/>
                </a:solidFill>
                <a:latin typeface="Arial Black" panose="020B0A04020102020204" pitchFamily="34" charset="0"/>
              </a:rPr>
              <a:t>Father of Anthropology</a:t>
            </a:r>
          </a:p>
        </p:txBody>
      </p:sp>
    </p:spTree>
    <p:extLst>
      <p:ext uri="{BB962C8B-B14F-4D97-AF65-F5344CB8AC3E}">
        <p14:creationId xmlns:p14="http://schemas.microsoft.com/office/powerpoint/2010/main" val="6810492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1636</TotalTime>
  <Words>2362</Words>
  <Application>Microsoft Office PowerPoint</Application>
  <PresentationFormat>Widescreen</PresentationFormat>
  <Paragraphs>221</Paragraphs>
  <Slides>41</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41</vt:i4>
      </vt:variant>
    </vt:vector>
  </HeadingPairs>
  <TitlesOfParts>
    <vt:vector size="52" baseType="lpstr">
      <vt:lpstr>Aptos</vt:lpstr>
      <vt:lpstr>Aptos Display</vt:lpstr>
      <vt:lpstr>Arial</vt:lpstr>
      <vt:lpstr>Arial Black</vt:lpstr>
      <vt:lpstr>Arial Rounded MT Bold</vt:lpstr>
      <vt:lpstr>Calibri</vt:lpstr>
      <vt:lpstr>Google Sans</vt:lpstr>
      <vt:lpstr>Roboto</vt:lpstr>
      <vt:lpstr>Times New Roman</vt:lpstr>
      <vt:lpstr>Vollkorn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Neha Singh</cp:lastModifiedBy>
  <cp:revision>6</cp:revision>
  <dcterms:created xsi:type="dcterms:W3CDTF">2013-01-27T09:14:16Z</dcterms:created>
  <dcterms:modified xsi:type="dcterms:W3CDTF">2026-08-17T16:10:11Z</dcterms:modified>
  <cp:category/>
</cp:coreProperties>
</file>